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Nuni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hB8sjMsssQuvy9xA6ZCTs3qv+4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Nunito-regular.fntdata"/><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599984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7599984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7599984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Julie</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Julie</a:t>
            </a:r>
            <a:endParaRPr/>
          </a:p>
        </p:txBody>
      </p:sp>
      <p:sp>
        <p:nvSpPr>
          <p:cNvPr id="224" name="Google Shape;2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Julie</a:t>
            </a:r>
            <a:endParaRPr/>
          </a:p>
        </p:txBody>
      </p:sp>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Julie</a:t>
            </a:r>
            <a:endParaRPr/>
          </a:p>
        </p:txBody>
      </p:sp>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Julie</a:t>
            </a:r>
            <a:endParaRPr/>
          </a:p>
        </p:txBody>
      </p:sp>
      <p:sp>
        <p:nvSpPr>
          <p:cNvPr id="247" name="Google Shape;24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Julie</a:t>
            </a:r>
            <a:endParaRPr/>
          </a:p>
        </p:txBody>
      </p:sp>
      <p:sp>
        <p:nvSpPr>
          <p:cNvPr id="254" name="Google Shape;2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Julie</a:t>
            </a:r>
            <a:endParaRPr/>
          </a:p>
        </p:txBody>
      </p:sp>
      <p:sp>
        <p:nvSpPr>
          <p:cNvPr id="260" name="Google Shape;26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62c8296fe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Julie</a:t>
            </a:r>
            <a:endParaRPr/>
          </a:p>
        </p:txBody>
      </p:sp>
      <p:sp>
        <p:nvSpPr>
          <p:cNvPr id="266" name="Google Shape;266;g2762c8296fe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Cyndee</a:t>
            </a:r>
            <a:endParaRPr/>
          </a:p>
        </p:txBody>
      </p:sp>
      <p:sp>
        <p:nvSpPr>
          <p:cNvPr id="273" name="Google Shape;2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Cyndee</a:t>
            </a:r>
            <a:endParaRPr/>
          </a:p>
        </p:txBody>
      </p:sp>
      <p:sp>
        <p:nvSpPr>
          <p:cNvPr id="279" name="Google Shape;27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Cyndee</a:t>
            </a:r>
            <a:endParaRPr/>
          </a:p>
        </p:txBody>
      </p:sp>
      <p:sp>
        <p:nvSpPr>
          <p:cNvPr id="285" name="Google Shape;28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Carmen</a:t>
            </a:r>
            <a:endParaRPr/>
          </a:p>
        </p:txBody>
      </p:sp>
      <p:sp>
        <p:nvSpPr>
          <p:cNvPr id="291" name="Google Shape;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6535c589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Carmen</a:t>
            </a:r>
            <a:endParaRPr/>
          </a:p>
        </p:txBody>
      </p:sp>
      <p:sp>
        <p:nvSpPr>
          <p:cNvPr id="297" name="Google Shape;297;g276535c589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Carmen</a:t>
            </a:r>
            <a:endParaRPr/>
          </a:p>
        </p:txBody>
      </p:sp>
      <p:sp>
        <p:nvSpPr>
          <p:cNvPr id="303" name="Google Shape;30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Carmen</a:t>
            </a:r>
            <a:endParaRPr/>
          </a:p>
        </p:txBody>
      </p:sp>
      <p:sp>
        <p:nvSpPr>
          <p:cNvPr id="309" name="Google Shape;3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766038d2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766038d299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Patricia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75a72c221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275a72c221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75a72c221e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75a72c221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759998452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759998452f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2759998452f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37"/>
          <p:cNvGrpSpPr/>
          <p:nvPr/>
        </p:nvGrpSpPr>
        <p:grpSpPr>
          <a:xfrm>
            <a:off x="0" y="-8467"/>
            <a:ext cx="12192000" cy="6866467"/>
            <a:chOff x="0" y="-8467"/>
            <a:chExt cx="12192000" cy="6866467"/>
          </a:xfrm>
        </p:grpSpPr>
        <p:cxnSp>
          <p:nvCxnSpPr>
            <p:cNvPr id="28" name="Google Shape;28;p3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3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3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3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3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C55A11">
                <a:alpha val="69803"/>
              </a:srgbClr>
            </a:solidFill>
            <a:ln>
              <a:noFill/>
            </a:ln>
          </p:spPr>
        </p:sp>
        <p:sp>
          <p:nvSpPr>
            <p:cNvPr id="34" name="Google Shape;34;p3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DA9DB">
                <a:alpha val="69803"/>
              </a:srgbClr>
            </a:solidFill>
            <a:ln>
              <a:noFill/>
            </a:ln>
          </p:spPr>
        </p:sp>
        <p:sp>
          <p:nvSpPr>
            <p:cNvPr id="35" name="Google Shape;35;p3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3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7"/>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37"/>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46"/>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6"/>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4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47"/>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7"/>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47"/>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4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7"/>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8DA9DB"/>
                </a:solidFill>
                <a:latin typeface="Arial"/>
                <a:ea typeface="Arial"/>
                <a:cs typeface="Arial"/>
                <a:sym typeface="Arial"/>
              </a:rPr>
              <a:t>“</a:t>
            </a:r>
            <a:endParaRPr/>
          </a:p>
        </p:txBody>
      </p:sp>
      <p:sp>
        <p:nvSpPr>
          <p:cNvPr id="108" name="Google Shape;108;p47"/>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8DA9DB"/>
                </a:solidFill>
                <a:latin typeface="Arial"/>
                <a:ea typeface="Arial"/>
                <a:cs typeface="Arial"/>
                <a:sym typeface="Arial"/>
              </a:rPr>
              <a:t>”</a:t>
            </a:r>
            <a:endParaRPr sz="1800">
              <a:solidFill>
                <a:srgbClr val="8DA9DB"/>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48"/>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8"/>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4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4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4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4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4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8DA9DB"/>
                </a:solidFill>
                <a:latin typeface="Arial"/>
                <a:ea typeface="Arial"/>
                <a:cs typeface="Arial"/>
                <a:sym typeface="Arial"/>
              </a:rPr>
              <a:t>“</a:t>
            </a:r>
            <a:endParaRPr/>
          </a:p>
        </p:txBody>
      </p:sp>
      <p:sp>
        <p:nvSpPr>
          <p:cNvPr id="123" name="Google Shape;123;p4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8DA9DB"/>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50"/>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5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5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5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1"/>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5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52"/>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2"/>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5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38"/>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8"/>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6" name="Google Shape;46;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4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7" name="Google Shape;57;p4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4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4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7" name="Google Shape;67;p4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4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4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4" name="Google Shape;74;p4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5" name="Google Shape;75;p4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6" name="Google Shape;76;p4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7" name="Google Shape;77;p4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44"/>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44"/>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4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45"/>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5"/>
          <p:cNvSpPr/>
          <p:nvPr>
            <p:ph idx="2" type="pic"/>
          </p:nvPr>
        </p:nvSpPr>
        <p:spPr>
          <a:xfrm>
            <a:off x="677334" y="609600"/>
            <a:ext cx="8596668" cy="3845718"/>
          </a:xfrm>
          <a:prstGeom prst="rect">
            <a:avLst/>
          </a:prstGeom>
          <a:noFill/>
          <a:ln>
            <a:noFill/>
          </a:ln>
        </p:spPr>
      </p:sp>
      <p:sp>
        <p:nvSpPr>
          <p:cNvPr id="90" name="Google Shape;90;p45"/>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4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6"/>
          <p:cNvGrpSpPr/>
          <p:nvPr/>
        </p:nvGrpSpPr>
        <p:grpSpPr>
          <a:xfrm>
            <a:off x="0" y="-8467"/>
            <a:ext cx="12192000" cy="6866467"/>
            <a:chOff x="0" y="-8467"/>
            <a:chExt cx="12192000" cy="6866467"/>
          </a:xfrm>
        </p:grpSpPr>
        <p:cxnSp>
          <p:nvCxnSpPr>
            <p:cNvPr id="11" name="Google Shape;11;p3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3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3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3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C55A11">
                <a:alpha val="69803"/>
              </a:srgbClr>
            </a:solidFill>
            <a:ln>
              <a:noFill/>
            </a:ln>
          </p:spPr>
        </p:sp>
        <p:sp>
          <p:nvSpPr>
            <p:cNvPr id="17" name="Google Shape;17;p3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DA9DB">
                <a:alpha val="69803"/>
              </a:srgbClr>
            </a:solidFill>
            <a:ln>
              <a:noFill/>
            </a:ln>
          </p:spPr>
        </p:sp>
        <p:sp>
          <p:nvSpPr>
            <p:cNvPr id="18" name="Google Shape;18;p3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3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3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mailto:Kristi.woods@Knoxschool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www.knoxschools.org/Page/2107" TargetMode="External"/><Relationship Id="rId4" Type="http://schemas.openxmlformats.org/officeDocument/2006/relationships/hyperlink" Target="http://www.knoxschools.org/eastknox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www.knoxschools.org/eastknox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www.tn.gov/content/tn/education/instruction/academic-standard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mailto:Kristi.woods@Knoxschools.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mailto:Kristi.woods@Knoxschools.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5.jpg"/><Relationship Id="rId8"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2759998452f_0_0"/>
          <p:cNvPicPr preferRelativeResize="0"/>
          <p:nvPr/>
        </p:nvPicPr>
        <p:blipFill>
          <a:blip r:embed="rId3">
            <a:alphaModFix/>
          </a:blip>
          <a:stretch>
            <a:fillRect/>
          </a:stretch>
        </p:blipFill>
        <p:spPr>
          <a:xfrm>
            <a:off x="1778650" y="152400"/>
            <a:ext cx="5062347" cy="655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677334" y="609600"/>
            <a:ext cx="8596668" cy="1066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is the SIP?</a:t>
            </a:r>
            <a:endParaRPr/>
          </a:p>
        </p:txBody>
      </p:sp>
      <p:sp>
        <p:nvSpPr>
          <p:cNvPr id="206" name="Google Shape;206;p9"/>
          <p:cNvSpPr txBox="1"/>
          <p:nvPr>
            <p:ph idx="1" type="body"/>
          </p:nvPr>
        </p:nvSpPr>
        <p:spPr>
          <a:xfrm>
            <a:off x="677334" y="1794933"/>
            <a:ext cx="8596668" cy="461155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solidFill>
                  <a:srgbClr val="2237B4"/>
                </a:solidFill>
              </a:rPr>
              <a:t>The SIP is the School Improvement Plan. It includes:</a:t>
            </a:r>
            <a:endParaRPr/>
          </a:p>
          <a:p>
            <a:pPr indent="-228600" lvl="3" marL="1600200" rtl="0" algn="l">
              <a:spcBef>
                <a:spcPts val="1000"/>
              </a:spcBef>
              <a:spcAft>
                <a:spcPts val="0"/>
              </a:spcAft>
              <a:buSzPts val="1280"/>
              <a:buFont typeface="Arial"/>
              <a:buChar char="•"/>
            </a:pPr>
            <a:r>
              <a:rPr lang="en-US" sz="1600">
                <a:solidFill>
                  <a:srgbClr val="2237B4"/>
                </a:solidFill>
              </a:rPr>
              <a:t>the identification of the school planning team and </a:t>
            </a:r>
            <a:r>
              <a:rPr b="1" i="1" lang="en-US" sz="1600">
                <a:solidFill>
                  <a:srgbClr val="2237B4"/>
                </a:solidFill>
              </a:rPr>
              <a:t>how</a:t>
            </a:r>
            <a:r>
              <a:rPr lang="en-US" sz="1600">
                <a:solidFill>
                  <a:srgbClr val="2237B4"/>
                </a:solidFill>
              </a:rPr>
              <a:t> they will be engaged in the planning process</a:t>
            </a:r>
            <a:endParaRPr/>
          </a:p>
          <a:p>
            <a:pPr indent="-228600" lvl="3" marL="1600200" rtl="0" algn="l">
              <a:spcBef>
                <a:spcPts val="1000"/>
              </a:spcBef>
              <a:spcAft>
                <a:spcPts val="0"/>
              </a:spcAft>
              <a:buSzPts val="1280"/>
              <a:buFont typeface="Arial"/>
              <a:buChar char="•"/>
            </a:pPr>
            <a:r>
              <a:rPr lang="en-US" sz="1600">
                <a:solidFill>
                  <a:srgbClr val="2237B4"/>
                </a:solidFill>
              </a:rPr>
              <a:t>a needs assessment and summary of academic and non-academic data</a:t>
            </a:r>
            <a:endParaRPr/>
          </a:p>
          <a:p>
            <a:pPr indent="-228600" lvl="3" marL="1600200" rtl="0" algn="l">
              <a:spcBef>
                <a:spcPts val="1000"/>
              </a:spcBef>
              <a:spcAft>
                <a:spcPts val="0"/>
              </a:spcAft>
              <a:buSzPts val="1280"/>
              <a:buFont typeface="Arial"/>
              <a:buChar char="•"/>
            </a:pPr>
            <a:r>
              <a:rPr lang="en-US" sz="1600">
                <a:solidFill>
                  <a:srgbClr val="2237B4"/>
                </a:solidFill>
              </a:rPr>
              <a:t>prioritized goals, strategies, and action steps to help address the academic and non-academic needs of students</a:t>
            </a:r>
            <a:endParaRPr/>
          </a:p>
          <a:p>
            <a:pPr indent="-228600" lvl="3" marL="1600200" rtl="0" algn="l">
              <a:spcBef>
                <a:spcPts val="1000"/>
              </a:spcBef>
              <a:spcAft>
                <a:spcPts val="0"/>
              </a:spcAft>
              <a:buSzPts val="1280"/>
              <a:buFont typeface="Arial"/>
              <a:buChar char="•"/>
            </a:pPr>
            <a:r>
              <a:rPr lang="en-US" sz="1600">
                <a:solidFill>
                  <a:srgbClr val="2237B4"/>
                </a:solidFill>
              </a:rPr>
              <a:t>teacher and staff professional development needs</a:t>
            </a:r>
            <a:endParaRPr/>
          </a:p>
          <a:p>
            <a:pPr indent="-228600" lvl="3" marL="1600200" rtl="0" algn="l">
              <a:spcBef>
                <a:spcPts val="1000"/>
              </a:spcBef>
              <a:spcAft>
                <a:spcPts val="0"/>
              </a:spcAft>
              <a:buSzPts val="1280"/>
              <a:buFont typeface="Arial"/>
              <a:buChar char="•"/>
            </a:pPr>
            <a:r>
              <a:rPr lang="en-US" sz="1600">
                <a:solidFill>
                  <a:srgbClr val="2237B4"/>
                </a:solidFill>
              </a:rPr>
              <a:t>budgets and the coordination of resources</a:t>
            </a:r>
            <a:endParaRPr/>
          </a:p>
          <a:p>
            <a:pPr indent="-342900" lvl="0" marL="342900" rtl="0" algn="l">
              <a:spcBef>
                <a:spcPts val="1000"/>
              </a:spcBef>
              <a:spcAft>
                <a:spcPts val="0"/>
              </a:spcAft>
              <a:buSzPts val="1440"/>
              <a:buChar char="►"/>
            </a:pPr>
            <a:r>
              <a:rPr lang="en-US">
                <a:solidFill>
                  <a:srgbClr val="2237B4"/>
                </a:solidFill>
              </a:rPr>
              <a:t>The school must include family representatives on our school planning team.</a:t>
            </a:r>
            <a:endParaRPr/>
          </a:p>
          <a:p>
            <a:pPr indent="-342900" lvl="0" marL="342900" rtl="0" algn="l">
              <a:spcBef>
                <a:spcPts val="1000"/>
              </a:spcBef>
              <a:spcAft>
                <a:spcPts val="0"/>
              </a:spcAft>
              <a:buSzPts val="1440"/>
              <a:buChar char="►"/>
            </a:pPr>
            <a:r>
              <a:rPr lang="en-US">
                <a:solidFill>
                  <a:srgbClr val="2237B4"/>
                </a:solidFill>
              </a:rPr>
              <a:t>Please let your child’s principal know (</a:t>
            </a:r>
            <a:r>
              <a:rPr lang="en-US" u="sng">
                <a:solidFill>
                  <a:srgbClr val="2237B4"/>
                </a:solidFill>
                <a:hlinkClick r:id="rId3">
                  <a:extLst>
                    <a:ext uri="{A12FA001-AC4F-418D-AE19-62706E023703}">
                      <ahyp:hlinkClr val="tx"/>
                    </a:ext>
                  </a:extLst>
                </a:hlinkClick>
              </a:rPr>
              <a:t>Kristi.woods@Knoxschools.org</a:t>
            </a:r>
            <a:r>
              <a:rPr lang="en-US">
                <a:solidFill>
                  <a:srgbClr val="2237B4"/>
                </a:solidFill>
              </a:rPr>
              <a:t>) if you would like to be on our school planning team. </a:t>
            </a:r>
            <a:endParaRPr/>
          </a:p>
        </p:txBody>
      </p:sp>
      <p:sp>
        <p:nvSpPr>
          <p:cNvPr id="207" name="Google Shape;207;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ph type="title"/>
          </p:nvPr>
        </p:nvSpPr>
        <p:spPr>
          <a:xfrm>
            <a:off x="269823" y="609600"/>
            <a:ext cx="11002780" cy="9343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highlight>
                  <a:srgbClr val="C0C0C0"/>
                </a:highlight>
              </a:rPr>
              <a:t>What are East Knox’s school goals?</a:t>
            </a:r>
            <a:endParaRPr/>
          </a:p>
        </p:txBody>
      </p:sp>
      <p:sp>
        <p:nvSpPr>
          <p:cNvPr id="213" name="Google Shape;213;p10"/>
          <p:cNvSpPr txBox="1"/>
          <p:nvPr>
            <p:ph idx="1" type="body"/>
          </p:nvPr>
        </p:nvSpPr>
        <p:spPr>
          <a:xfrm>
            <a:off x="677334" y="1798821"/>
            <a:ext cx="8596668" cy="4242542"/>
          </a:xfrm>
          <a:prstGeom prst="rect">
            <a:avLst/>
          </a:prstGeom>
          <a:noFill/>
          <a:ln>
            <a:noFill/>
          </a:ln>
        </p:spPr>
        <p:txBody>
          <a:bodyPr anchorCtr="0" anchor="t" bIns="45700" lIns="91425" spcFirstLastPara="1" rIns="91425" wrap="square" tIns="45700">
            <a:normAutofit/>
          </a:bodyPr>
          <a:lstStyle/>
          <a:p>
            <a:pPr indent="-388620" lvl="0" marL="342900" rtl="0" algn="l">
              <a:spcBef>
                <a:spcPts val="0"/>
              </a:spcBef>
              <a:spcAft>
                <a:spcPts val="0"/>
              </a:spcAft>
              <a:buClr>
                <a:srgbClr val="2237B4"/>
              </a:buClr>
              <a:buSzPts val="3200"/>
              <a:buChar char="►"/>
            </a:pPr>
            <a:r>
              <a:rPr lang="en-US" sz="4000">
                <a:solidFill>
                  <a:srgbClr val="2237B4"/>
                </a:solidFill>
              </a:rPr>
              <a:t>Tier 1 English Language Arts: Excellence in Foundational Skills </a:t>
            </a:r>
            <a:endParaRPr>
              <a:solidFill>
                <a:srgbClr val="2237B4"/>
              </a:solidFill>
            </a:endParaRPr>
          </a:p>
          <a:p>
            <a:pPr indent="-388620" lvl="0" marL="342900" rtl="0" algn="l">
              <a:spcBef>
                <a:spcPts val="1000"/>
              </a:spcBef>
              <a:spcAft>
                <a:spcPts val="0"/>
              </a:spcAft>
              <a:buClr>
                <a:srgbClr val="2237B4"/>
              </a:buClr>
              <a:buSzPts val="3200"/>
              <a:buChar char="►"/>
            </a:pPr>
            <a:r>
              <a:rPr lang="en-US" sz="4000">
                <a:solidFill>
                  <a:srgbClr val="2237B4"/>
                </a:solidFill>
              </a:rPr>
              <a:t>Tier 1 Math: Excellence in Algebra 1 Foundational Skills</a:t>
            </a:r>
            <a:endParaRPr>
              <a:solidFill>
                <a:srgbClr val="2237B4"/>
              </a:solidFill>
            </a:endParaRPr>
          </a:p>
          <a:p>
            <a:pPr indent="-388620" lvl="0" marL="342900" rtl="0" algn="l">
              <a:spcBef>
                <a:spcPts val="1000"/>
              </a:spcBef>
              <a:spcAft>
                <a:spcPts val="0"/>
              </a:spcAft>
              <a:buClr>
                <a:srgbClr val="2237B4"/>
              </a:buClr>
              <a:buSzPts val="3200"/>
              <a:buChar char="►"/>
            </a:pPr>
            <a:r>
              <a:rPr lang="en-US" sz="4000">
                <a:solidFill>
                  <a:srgbClr val="2237B4"/>
                </a:solidFill>
              </a:rPr>
              <a:t>Success for Every Student</a:t>
            </a:r>
            <a:endParaRPr/>
          </a:p>
          <a:p>
            <a:pPr indent="0" lvl="0" marL="0" rtl="0" algn="l">
              <a:spcBef>
                <a:spcPts val="1000"/>
              </a:spcBef>
              <a:spcAft>
                <a:spcPts val="0"/>
              </a:spcAft>
              <a:buNone/>
            </a:pPr>
            <a:r>
              <a:t/>
            </a:r>
            <a:endParaRPr/>
          </a:p>
          <a:p>
            <a:pPr indent="-272034" lvl="0" marL="342900" rtl="0" algn="l">
              <a:spcBef>
                <a:spcPts val="1000"/>
              </a:spcBef>
              <a:spcAft>
                <a:spcPts val="0"/>
              </a:spcAft>
              <a:buClr>
                <a:srgbClr val="3F3F3F"/>
              </a:buClr>
              <a:buSzPts val="1440"/>
              <a:buNone/>
            </a:pPr>
            <a:r>
              <a:t/>
            </a:r>
            <a:endParaRPr>
              <a:solidFill>
                <a:srgbClr val="2237B4"/>
              </a:solidFill>
            </a:endParaRPr>
          </a:p>
        </p:txBody>
      </p:sp>
      <p:sp>
        <p:nvSpPr>
          <p:cNvPr id="214" name="Google Shape;214;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1"/>
          <p:cNvPicPr preferRelativeResize="0"/>
          <p:nvPr/>
        </p:nvPicPr>
        <p:blipFill rotWithShape="1">
          <a:blip r:embed="rId3">
            <a:alphaModFix/>
          </a:blip>
          <a:srcRect b="0" l="0" r="0" t="0"/>
          <a:stretch/>
        </p:blipFill>
        <p:spPr>
          <a:xfrm>
            <a:off x="3035299" y="0"/>
            <a:ext cx="9156701" cy="6858001"/>
          </a:xfrm>
          <a:prstGeom prst="rect">
            <a:avLst/>
          </a:prstGeom>
          <a:noFill/>
          <a:ln>
            <a:noFill/>
          </a:ln>
        </p:spPr>
      </p:pic>
      <p:sp>
        <p:nvSpPr>
          <p:cNvPr id="220" name="Google Shape;220;p11"/>
          <p:cNvSpPr txBox="1"/>
          <p:nvPr/>
        </p:nvSpPr>
        <p:spPr>
          <a:xfrm>
            <a:off x="269823" y="2571771"/>
            <a:ext cx="2638268" cy="2400657"/>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Expectations</a:t>
            </a:r>
            <a:endParaRPr/>
          </a:p>
          <a:p>
            <a:pPr indent="-177800" lvl="0" marL="0" marR="0" rtl="0" algn="l">
              <a:spcBef>
                <a:spcPts val="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Safe</a:t>
            </a:r>
            <a:endParaRPr/>
          </a:p>
          <a:p>
            <a:pPr indent="-177800" lvl="0" marL="0" marR="0" rtl="0" algn="l">
              <a:spcBef>
                <a:spcPts val="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Respectful</a:t>
            </a:r>
            <a:endParaRPr/>
          </a:p>
          <a:p>
            <a:pPr indent="-177800" lvl="0" marL="0" marR="0" rtl="0" algn="l">
              <a:spcBef>
                <a:spcPts val="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Responsible</a:t>
            </a:r>
            <a:endParaRPr/>
          </a:p>
          <a:p>
            <a:pPr indent="-177800" lvl="0" marL="0" marR="0" rtl="0" algn="l">
              <a:spcBef>
                <a:spcPts val="120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Earning</a:t>
            </a:r>
            <a:endParaRPr/>
          </a:p>
        </p:txBody>
      </p:sp>
      <p:sp>
        <p:nvSpPr>
          <p:cNvPr id="221" name="Google Shape;221;p11"/>
          <p:cNvSpPr txBox="1"/>
          <p:nvPr/>
        </p:nvSpPr>
        <p:spPr>
          <a:xfrm>
            <a:off x="269823" y="1054576"/>
            <a:ext cx="250335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strike="noStrike">
                <a:solidFill>
                  <a:srgbClr val="000000"/>
                </a:solidFill>
                <a:highlight>
                  <a:srgbClr val="C0C0C0"/>
                </a:highlight>
                <a:latin typeface="Arial"/>
                <a:ea typeface="Arial"/>
                <a:cs typeface="Arial"/>
                <a:sym typeface="Arial"/>
              </a:rPr>
              <a:t>Schoolwide Language</a:t>
            </a:r>
            <a:endParaRPr sz="2400">
              <a:solidFill>
                <a:schemeClr val="dk1"/>
              </a:solidFill>
              <a:highlight>
                <a:srgbClr val="C0C0C0"/>
              </a:highlight>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nvSpPr>
        <p:spPr>
          <a:xfrm>
            <a:off x="794479" y="1266832"/>
            <a:ext cx="8372100" cy="538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strike="noStrike">
                <a:solidFill>
                  <a:srgbClr val="595959"/>
                </a:solidFill>
                <a:latin typeface="Arial"/>
                <a:ea typeface="Arial"/>
                <a:cs typeface="Arial"/>
                <a:sym typeface="Arial"/>
              </a:rPr>
              <a:t>Daily Point Sheet</a:t>
            </a:r>
            <a:endParaRPr b="0" sz="3600">
              <a:solidFill>
                <a:schemeClr val="dk1"/>
              </a:solidFill>
              <a:latin typeface="Trebuchet MS"/>
              <a:ea typeface="Trebuchet MS"/>
              <a:cs typeface="Trebuchet MS"/>
              <a:sym typeface="Trebuchet MS"/>
            </a:endParaRPr>
          </a:p>
          <a:p>
            <a:pPr indent="-228600" lvl="0" marL="0" marR="0" rtl="0" algn="l">
              <a:spcBef>
                <a:spcPts val="1200"/>
              </a:spcBef>
              <a:spcAft>
                <a:spcPts val="0"/>
              </a:spcAft>
              <a:buClr>
                <a:srgbClr val="595959"/>
              </a:buClr>
              <a:buSzPts val="3600"/>
              <a:buFont typeface="Arial"/>
              <a:buChar char="•"/>
            </a:pPr>
            <a:r>
              <a:rPr b="0" i="0" lang="en-US" sz="3600" u="none" strike="noStrike">
                <a:solidFill>
                  <a:srgbClr val="595959"/>
                </a:solidFill>
                <a:latin typeface="Arial"/>
                <a:ea typeface="Arial"/>
                <a:cs typeface="Arial"/>
                <a:sym typeface="Arial"/>
              </a:rPr>
              <a:t>Throughout the school day, each student has the opportunity to </a:t>
            </a:r>
            <a:r>
              <a:rPr b="0" i="0" lang="en-US" sz="3600" u="sng" strike="noStrike">
                <a:solidFill>
                  <a:srgbClr val="595959"/>
                </a:solidFill>
                <a:latin typeface="Arial"/>
                <a:ea typeface="Arial"/>
                <a:cs typeface="Arial"/>
                <a:sym typeface="Arial"/>
              </a:rPr>
              <a:t>earn </a:t>
            </a:r>
            <a:r>
              <a:rPr b="0" i="0" lang="en-US" sz="3600" u="none" strike="noStrike">
                <a:solidFill>
                  <a:srgbClr val="595959"/>
                </a:solidFill>
                <a:latin typeface="Arial"/>
                <a:ea typeface="Arial"/>
                <a:cs typeface="Arial"/>
                <a:sym typeface="Arial"/>
              </a:rPr>
              <a:t>points for being Safe, Respectful and Responsible.</a:t>
            </a:r>
            <a:endParaRPr/>
          </a:p>
          <a:p>
            <a:pPr indent="-228600" lvl="0" marL="0" marR="0" rtl="0" algn="l">
              <a:spcBef>
                <a:spcPts val="0"/>
              </a:spcBef>
              <a:spcAft>
                <a:spcPts val="0"/>
              </a:spcAft>
              <a:buClr>
                <a:srgbClr val="595959"/>
              </a:buClr>
              <a:buSzPts val="3600"/>
              <a:buFont typeface="Arial"/>
              <a:buChar char="•"/>
            </a:pPr>
            <a:r>
              <a:rPr b="0" i="0" lang="en-US" sz="3600" u="none" strike="noStrike">
                <a:solidFill>
                  <a:srgbClr val="595959"/>
                </a:solidFill>
                <a:latin typeface="Arial"/>
                <a:ea typeface="Arial"/>
                <a:cs typeface="Arial"/>
                <a:sym typeface="Arial"/>
              </a:rPr>
              <a:t>Every student has the opportunity to earn 100 daily points.</a:t>
            </a:r>
            <a:endParaRPr/>
          </a:p>
          <a:p>
            <a:pPr indent="-228600" lvl="0" marL="0" marR="0" rtl="0" algn="l">
              <a:spcBef>
                <a:spcPts val="1200"/>
              </a:spcBef>
              <a:spcAft>
                <a:spcPts val="0"/>
              </a:spcAft>
              <a:buClr>
                <a:srgbClr val="595959"/>
              </a:buClr>
              <a:buSzPts val="3600"/>
              <a:buFont typeface="Arial"/>
              <a:buChar char="•"/>
            </a:pPr>
            <a:r>
              <a:rPr b="0" i="0" lang="en-US" sz="3600" u="none" strike="noStrike">
                <a:solidFill>
                  <a:srgbClr val="595959"/>
                </a:solidFill>
                <a:latin typeface="Arial"/>
                <a:ea typeface="Arial"/>
                <a:cs typeface="Arial"/>
                <a:sym typeface="Arial"/>
              </a:rPr>
              <a:t>The point sheet travels to lunch, recess and Encore.</a:t>
            </a:r>
            <a:endParaRPr/>
          </a:p>
        </p:txBody>
      </p:sp>
      <p:sp>
        <p:nvSpPr>
          <p:cNvPr id="227" name="Google Shape;227;p12"/>
          <p:cNvSpPr txBox="1"/>
          <p:nvPr/>
        </p:nvSpPr>
        <p:spPr>
          <a:xfrm>
            <a:off x="554636" y="205078"/>
            <a:ext cx="906904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strike="noStrike">
                <a:solidFill>
                  <a:srgbClr val="000000"/>
                </a:solidFill>
                <a:latin typeface="Arial"/>
                <a:ea typeface="Arial"/>
                <a:cs typeface="Arial"/>
                <a:sym typeface="Arial"/>
              </a:rPr>
              <a:t>How it looks in the classroom:</a:t>
            </a:r>
            <a:endParaRPr sz="48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3"/>
          <p:cNvPicPr preferRelativeResize="0"/>
          <p:nvPr/>
        </p:nvPicPr>
        <p:blipFill rotWithShape="1">
          <a:blip r:embed="rId3">
            <a:alphaModFix/>
          </a:blip>
          <a:srcRect b="0" l="1066" r="1066" t="0"/>
          <a:stretch/>
        </p:blipFill>
        <p:spPr>
          <a:xfrm>
            <a:off x="1104119" y="0"/>
            <a:ext cx="8934452"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4"/>
          <p:cNvPicPr preferRelativeResize="0"/>
          <p:nvPr/>
        </p:nvPicPr>
        <p:blipFill rotWithShape="1">
          <a:blip r:embed="rId3">
            <a:alphaModFix/>
          </a:blip>
          <a:srcRect b="0" l="139" r="139" t="0"/>
          <a:stretch/>
        </p:blipFill>
        <p:spPr>
          <a:xfrm>
            <a:off x="1676400" y="0"/>
            <a:ext cx="8837613"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nvSpPr>
        <p:spPr>
          <a:xfrm>
            <a:off x="697042" y="467725"/>
            <a:ext cx="610099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strike="noStrike">
                <a:solidFill>
                  <a:srgbClr val="000000"/>
                </a:solidFill>
                <a:highlight>
                  <a:srgbClr val="C0C0C0"/>
                </a:highlight>
                <a:latin typeface="Arial"/>
                <a:ea typeface="Arial"/>
                <a:cs typeface="Arial"/>
                <a:sym typeface="Arial"/>
              </a:rPr>
              <a:t>How it looks at home?</a:t>
            </a:r>
            <a:endParaRPr sz="4400">
              <a:solidFill>
                <a:schemeClr val="dk1"/>
              </a:solidFill>
              <a:highlight>
                <a:srgbClr val="C0C0C0"/>
              </a:highlight>
              <a:latin typeface="Trebuchet MS"/>
              <a:ea typeface="Trebuchet MS"/>
              <a:cs typeface="Trebuchet MS"/>
              <a:sym typeface="Trebuchet MS"/>
            </a:endParaRPr>
          </a:p>
        </p:txBody>
      </p:sp>
      <p:sp>
        <p:nvSpPr>
          <p:cNvPr id="243" name="Google Shape;243;p15"/>
          <p:cNvSpPr txBox="1"/>
          <p:nvPr/>
        </p:nvSpPr>
        <p:spPr>
          <a:xfrm>
            <a:off x="697042" y="1678899"/>
            <a:ext cx="7480200" cy="335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strike="noStrike">
                <a:solidFill>
                  <a:srgbClr val="595959"/>
                </a:solidFill>
                <a:latin typeface="Arial"/>
                <a:ea typeface="Arial"/>
                <a:cs typeface="Arial"/>
                <a:sym typeface="Arial"/>
              </a:rPr>
              <a:t>Monthly Calendars</a:t>
            </a:r>
            <a:endParaRPr b="0" sz="3200">
              <a:solidFill>
                <a:schemeClr val="dk1"/>
              </a:solidFill>
              <a:latin typeface="Trebuchet MS"/>
              <a:ea typeface="Trebuchet MS"/>
              <a:cs typeface="Trebuchet MS"/>
              <a:sym typeface="Trebuchet MS"/>
            </a:endParaRPr>
          </a:p>
          <a:p>
            <a:pPr indent="-203200" lvl="1" marL="457200" marR="0" rtl="0" algn="l">
              <a:spcBef>
                <a:spcPts val="1200"/>
              </a:spcBef>
              <a:spcAft>
                <a:spcPts val="0"/>
              </a:spcAft>
              <a:buClr>
                <a:srgbClr val="595959"/>
              </a:buClr>
              <a:buSzPts val="3200"/>
              <a:buFont typeface="Arial"/>
              <a:buChar char="•"/>
            </a:pPr>
            <a:r>
              <a:rPr b="0" i="0" lang="en-US" sz="3200" u="none" cap="none" strike="noStrike">
                <a:solidFill>
                  <a:srgbClr val="595959"/>
                </a:solidFill>
                <a:latin typeface="Arial"/>
                <a:ea typeface="Arial"/>
                <a:cs typeface="Arial"/>
                <a:sym typeface="Arial"/>
              </a:rPr>
              <a:t>Daily/Weekly communication sent home</a:t>
            </a:r>
            <a:endParaRPr/>
          </a:p>
          <a:p>
            <a:pPr indent="-203200" lvl="1" marL="457200" marR="0" rtl="0" algn="l">
              <a:spcBef>
                <a:spcPts val="0"/>
              </a:spcBef>
              <a:spcAft>
                <a:spcPts val="0"/>
              </a:spcAft>
              <a:buClr>
                <a:srgbClr val="595959"/>
              </a:buClr>
              <a:buSzPts val="3200"/>
              <a:buFont typeface="Arial"/>
              <a:buChar char="•"/>
            </a:pPr>
            <a:r>
              <a:rPr b="0" i="0" lang="en-US" sz="3200" u="none" cap="none" strike="noStrike">
                <a:solidFill>
                  <a:srgbClr val="595959"/>
                </a:solidFill>
                <a:latin typeface="Arial"/>
                <a:ea typeface="Arial"/>
                <a:cs typeface="Arial"/>
                <a:sym typeface="Arial"/>
              </a:rPr>
              <a:t>Student ownership of their earned points for the day</a:t>
            </a:r>
            <a:endParaRPr/>
          </a:p>
          <a:p>
            <a:pPr indent="-203200" lvl="1" marL="457200" marR="0" rtl="0" algn="l">
              <a:spcBef>
                <a:spcPts val="1200"/>
              </a:spcBef>
              <a:spcAft>
                <a:spcPts val="0"/>
              </a:spcAft>
              <a:buClr>
                <a:srgbClr val="595959"/>
              </a:buClr>
              <a:buSzPts val="3200"/>
              <a:buFont typeface="Arial"/>
              <a:buChar char="•"/>
            </a:pPr>
            <a:r>
              <a:rPr b="0" i="0" lang="en-US" sz="3200" u="none" cap="none" strike="noStrike">
                <a:solidFill>
                  <a:srgbClr val="595959"/>
                </a:solidFill>
                <a:latin typeface="Arial"/>
                <a:ea typeface="Arial"/>
                <a:cs typeface="Arial"/>
                <a:sym typeface="Arial"/>
              </a:rPr>
              <a:t>Tomorrow is ALWAY</a:t>
            </a:r>
            <a:r>
              <a:rPr lang="en-US" sz="3200">
                <a:solidFill>
                  <a:srgbClr val="595959"/>
                </a:solidFill>
              </a:rPr>
              <a:t>S</a:t>
            </a:r>
            <a:r>
              <a:rPr b="0" i="0" lang="en-US" sz="3200" u="none" cap="none" strike="noStrike">
                <a:solidFill>
                  <a:srgbClr val="595959"/>
                </a:solidFill>
                <a:latin typeface="Arial"/>
                <a:ea typeface="Arial"/>
                <a:cs typeface="Arial"/>
                <a:sym typeface="Arial"/>
              </a:rPr>
              <a:t> a new day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nvSpPr>
        <p:spPr>
          <a:xfrm>
            <a:off x="3048802" y="3246740"/>
            <a:ext cx="60976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Trebuchet MS"/>
                <a:ea typeface="Trebuchet MS"/>
                <a:cs typeface="Trebuchet MS"/>
                <a:sym typeface="Trebuchet MS"/>
              </a:rPr>
              <a:t> </a:t>
            </a:r>
            <a:endParaRPr sz="1800">
              <a:solidFill>
                <a:schemeClr val="dk1"/>
              </a:solidFill>
              <a:latin typeface="Trebuchet MS"/>
              <a:ea typeface="Trebuchet MS"/>
              <a:cs typeface="Trebuchet MS"/>
              <a:sym typeface="Trebuchet MS"/>
            </a:endParaRPr>
          </a:p>
        </p:txBody>
      </p:sp>
      <p:pic>
        <p:nvPicPr>
          <p:cNvPr id="250" name="Google Shape;250;p16"/>
          <p:cNvPicPr preferRelativeResize="0"/>
          <p:nvPr/>
        </p:nvPicPr>
        <p:blipFill rotWithShape="1">
          <a:blip r:embed="rId3">
            <a:alphaModFix/>
          </a:blip>
          <a:srcRect b="455" l="0" r="0" t="455"/>
          <a:stretch/>
        </p:blipFill>
        <p:spPr>
          <a:xfrm>
            <a:off x="1305778" y="67377"/>
            <a:ext cx="5170487" cy="6857999"/>
          </a:xfrm>
          <a:prstGeom prst="rect">
            <a:avLst/>
          </a:prstGeom>
          <a:noFill/>
          <a:ln>
            <a:noFill/>
          </a:ln>
        </p:spPr>
      </p:pic>
      <p:sp>
        <p:nvSpPr>
          <p:cNvPr id="251" name="Google Shape;251;p16"/>
          <p:cNvSpPr txBox="1"/>
          <p:nvPr/>
        </p:nvSpPr>
        <p:spPr>
          <a:xfrm>
            <a:off x="7165298" y="1460685"/>
            <a:ext cx="198110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Example Monthly Calendars</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Grade 1-3</a:t>
            </a:r>
            <a:endParaRPr b="0"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br>
              <a:rPr lang="en-US" sz="1800">
                <a:solidFill>
                  <a:schemeClr val="dk1"/>
                </a:solidFill>
                <a:latin typeface="Trebuchet MS"/>
                <a:ea typeface="Trebuchet MS"/>
                <a:cs typeface="Trebuchet MS"/>
                <a:sym typeface="Trebuchet MS"/>
              </a:rPr>
            </a:b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7"/>
          <p:cNvPicPr preferRelativeResize="0"/>
          <p:nvPr/>
        </p:nvPicPr>
        <p:blipFill rotWithShape="1">
          <a:blip r:embed="rId3">
            <a:alphaModFix/>
          </a:blip>
          <a:srcRect b="0" l="59" r="59" t="0"/>
          <a:stretch/>
        </p:blipFill>
        <p:spPr>
          <a:xfrm>
            <a:off x="3521075" y="0"/>
            <a:ext cx="5148263" cy="6858000"/>
          </a:xfrm>
          <a:prstGeom prst="rect">
            <a:avLst/>
          </a:prstGeom>
          <a:noFill/>
          <a:ln>
            <a:noFill/>
          </a:ln>
        </p:spPr>
      </p:pic>
      <p:sp>
        <p:nvSpPr>
          <p:cNvPr id="257" name="Google Shape;257;p17"/>
          <p:cNvSpPr txBox="1"/>
          <p:nvPr/>
        </p:nvSpPr>
        <p:spPr>
          <a:xfrm>
            <a:off x="1029905" y="1771048"/>
            <a:ext cx="146304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Example Monthly Calendars</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Grade 4-5</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8"/>
          <p:cNvSpPr txBox="1"/>
          <p:nvPr/>
        </p:nvSpPr>
        <p:spPr>
          <a:xfrm>
            <a:off x="682050" y="1064300"/>
            <a:ext cx="8269800" cy="551040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Establishing consistency across the school.</a:t>
            </a:r>
            <a:endParaRPr/>
          </a:p>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Reinforcing positive academic and social/emotional behavior</a:t>
            </a:r>
            <a:endParaRPr/>
          </a:p>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Opportunity for positive student/teacher interactions</a:t>
            </a:r>
            <a:endParaRPr/>
          </a:p>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Fosters respectful, supportive relationships</a:t>
            </a:r>
            <a:endParaRPr/>
          </a:p>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Reinforces positive behaviors</a:t>
            </a:r>
            <a:endParaRPr/>
          </a:p>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Students learn how to create a SAFE, RESPECTFUL, and RESPONSIBLE environment.</a:t>
            </a:r>
            <a:endParaRPr/>
          </a:p>
          <a:p>
            <a:pPr indent="-203200" lvl="0" marL="0" marR="0" rtl="0" algn="l">
              <a:spcBef>
                <a:spcPts val="0"/>
              </a:spcBef>
              <a:spcAft>
                <a:spcPts val="0"/>
              </a:spcAft>
              <a:buClr>
                <a:srgbClr val="595959"/>
              </a:buClr>
              <a:buSzPts val="3200"/>
              <a:buFont typeface="Arial"/>
              <a:buChar char="•"/>
            </a:pPr>
            <a:r>
              <a:rPr b="0" i="0" lang="en-US" sz="3200" u="none" strike="noStrike">
                <a:solidFill>
                  <a:srgbClr val="595959"/>
                </a:solidFill>
                <a:latin typeface="Arial"/>
                <a:ea typeface="Arial"/>
                <a:cs typeface="Arial"/>
                <a:sym typeface="Arial"/>
              </a:rPr>
              <a:t>Acknowledge positive student behavior</a:t>
            </a:r>
            <a:endParaRPr/>
          </a:p>
        </p:txBody>
      </p:sp>
      <p:sp>
        <p:nvSpPr>
          <p:cNvPr id="263" name="Google Shape;263;p18"/>
          <p:cNvSpPr txBox="1"/>
          <p:nvPr/>
        </p:nvSpPr>
        <p:spPr>
          <a:xfrm>
            <a:off x="682052" y="294861"/>
            <a:ext cx="831204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strike="noStrike">
                <a:solidFill>
                  <a:srgbClr val="000000"/>
                </a:solidFill>
                <a:highlight>
                  <a:srgbClr val="C0C0C0"/>
                </a:highlight>
                <a:latin typeface="Arial"/>
                <a:ea typeface="Arial"/>
                <a:cs typeface="Arial"/>
                <a:sym typeface="Arial"/>
              </a:rPr>
              <a:t>What do all these points mean?</a:t>
            </a:r>
            <a:endParaRPr sz="4400">
              <a:solidFill>
                <a:schemeClr val="dk1"/>
              </a:solidFill>
              <a:highlight>
                <a:srgbClr val="C0C0C0"/>
              </a:highlight>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type="ctrTitle"/>
          </p:nvPr>
        </p:nvSpPr>
        <p:spPr>
          <a:xfrm>
            <a:off x="1507067" y="1259174"/>
            <a:ext cx="7766936" cy="27916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237B4"/>
              </a:buClr>
              <a:buSzPts val="6000"/>
              <a:buFont typeface="Trebuchet MS"/>
              <a:buNone/>
            </a:pPr>
            <a:r>
              <a:rPr lang="en-US" sz="6000">
                <a:solidFill>
                  <a:srgbClr val="2237B4"/>
                </a:solidFill>
              </a:rPr>
              <a:t>2023-2024</a:t>
            </a:r>
            <a:br>
              <a:rPr lang="en-US" sz="6000">
                <a:solidFill>
                  <a:srgbClr val="2237B4"/>
                </a:solidFill>
              </a:rPr>
            </a:br>
            <a:r>
              <a:rPr lang="en-US" sz="6000">
                <a:solidFill>
                  <a:srgbClr val="2237B4"/>
                </a:solidFill>
              </a:rPr>
              <a:t>Annual Title I &amp; Family Engagement Meeting</a:t>
            </a:r>
            <a:endParaRPr/>
          </a:p>
        </p:txBody>
      </p:sp>
      <p:sp>
        <p:nvSpPr>
          <p:cNvPr id="154" name="Google Shape;154;p2"/>
          <p:cNvSpPr txBox="1"/>
          <p:nvPr>
            <p:ph idx="1" type="subTitle"/>
          </p:nvPr>
        </p:nvSpPr>
        <p:spPr>
          <a:xfrm>
            <a:off x="3402768" y="4304762"/>
            <a:ext cx="5096654" cy="208104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i="1" lang="en-US" sz="2000">
                <a:solidFill>
                  <a:srgbClr val="2237B4"/>
                </a:solidFill>
              </a:rPr>
              <a:t>East Knox County Elem. School</a:t>
            </a:r>
            <a:endParaRPr/>
          </a:p>
          <a:p>
            <a:pPr indent="0" lvl="0" marL="0" rtl="0" algn="l">
              <a:spcBef>
                <a:spcPts val="1000"/>
              </a:spcBef>
              <a:spcAft>
                <a:spcPts val="0"/>
              </a:spcAft>
              <a:buSzPts val="1600"/>
              <a:buNone/>
            </a:pPr>
            <a:r>
              <a:rPr i="1" lang="en-US" sz="2000">
                <a:solidFill>
                  <a:srgbClr val="2237B4"/>
                </a:solidFill>
              </a:rPr>
              <a:t>August 22 and August 24</a:t>
            </a:r>
            <a:endParaRPr/>
          </a:p>
          <a:p>
            <a:pPr indent="0" lvl="0" marL="0" rtl="0" algn="l">
              <a:spcBef>
                <a:spcPts val="1000"/>
              </a:spcBef>
              <a:spcAft>
                <a:spcPts val="0"/>
              </a:spcAft>
              <a:buSzPts val="1600"/>
              <a:buNone/>
            </a:pPr>
            <a:r>
              <a:rPr i="1" lang="en-US" sz="2000">
                <a:solidFill>
                  <a:srgbClr val="2237B4"/>
                </a:solidFill>
              </a:rPr>
              <a:t>6:00 pm in the gym</a:t>
            </a:r>
            <a:endParaRPr/>
          </a:p>
          <a:p>
            <a:pPr indent="0" lvl="0" marL="0" rtl="0" algn="l">
              <a:spcBef>
                <a:spcPts val="1000"/>
              </a:spcBef>
              <a:spcAft>
                <a:spcPts val="0"/>
              </a:spcAft>
              <a:buSzPts val="1600"/>
              <a:buNone/>
            </a:pPr>
            <a:r>
              <a:rPr i="1" lang="en-US" sz="2000">
                <a:solidFill>
                  <a:srgbClr val="2237B4"/>
                </a:solidFill>
              </a:rPr>
              <a:t>Kristi Woods, Principal</a:t>
            </a:r>
            <a:endParaRPr/>
          </a:p>
          <a:p>
            <a:pPr indent="0" lvl="0" marL="0" rtl="0" algn="l">
              <a:spcBef>
                <a:spcPts val="1000"/>
              </a:spcBef>
              <a:spcAft>
                <a:spcPts val="0"/>
              </a:spcAft>
              <a:buSzPts val="1600"/>
              <a:buNone/>
            </a:pPr>
            <a:r>
              <a:rPr i="1" lang="en-US" sz="2000">
                <a:solidFill>
                  <a:srgbClr val="2237B4"/>
                </a:solidFill>
              </a:rPr>
              <a:t>Cyndee Casselman, Assistant Principal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62c8296fe_2_0"/>
          <p:cNvSpPr txBox="1"/>
          <p:nvPr/>
        </p:nvSpPr>
        <p:spPr>
          <a:xfrm>
            <a:off x="377475" y="1110575"/>
            <a:ext cx="5613000" cy="452520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rgbClr val="595959"/>
              </a:buClr>
              <a:buSzPts val="3200"/>
              <a:buFont typeface="Arial"/>
              <a:buChar char="•"/>
            </a:pPr>
            <a:r>
              <a:rPr lang="en-US" sz="3200">
                <a:solidFill>
                  <a:srgbClr val="595959"/>
                </a:solidFill>
              </a:rPr>
              <a:t>Students will have a chance throughout the year to receive Positive Celebrations.  </a:t>
            </a:r>
            <a:endParaRPr sz="3200">
              <a:solidFill>
                <a:srgbClr val="595959"/>
              </a:solidFill>
            </a:endParaRPr>
          </a:p>
          <a:p>
            <a:pPr indent="-203200" lvl="0" marL="0" marR="0" rtl="0" algn="l">
              <a:spcBef>
                <a:spcPts val="0"/>
              </a:spcBef>
              <a:spcAft>
                <a:spcPts val="0"/>
              </a:spcAft>
              <a:buClr>
                <a:srgbClr val="595959"/>
              </a:buClr>
              <a:buSzPts val="3200"/>
              <a:buChar char="•"/>
            </a:pPr>
            <a:r>
              <a:rPr lang="en-US" sz="3200">
                <a:solidFill>
                  <a:srgbClr val="595959"/>
                </a:solidFill>
              </a:rPr>
              <a:t>The 4th Celebration results in a Positive Office Referral.</a:t>
            </a:r>
            <a:endParaRPr sz="3200">
              <a:solidFill>
                <a:srgbClr val="595959"/>
              </a:solidFill>
            </a:endParaRPr>
          </a:p>
          <a:p>
            <a:pPr indent="-431800" lvl="1" marL="914400" marR="0" rtl="0" algn="l">
              <a:spcBef>
                <a:spcPts val="0"/>
              </a:spcBef>
              <a:spcAft>
                <a:spcPts val="0"/>
              </a:spcAft>
              <a:buClr>
                <a:srgbClr val="595959"/>
              </a:buClr>
              <a:buSzPts val="3200"/>
              <a:buChar char="○"/>
            </a:pPr>
            <a:r>
              <a:rPr lang="en-US" sz="3200">
                <a:solidFill>
                  <a:srgbClr val="595959"/>
                </a:solidFill>
              </a:rPr>
              <a:t>Students will choose an item from our Cougar Swag Basket and we will call home:) </a:t>
            </a:r>
            <a:endParaRPr sz="3200">
              <a:solidFill>
                <a:srgbClr val="595959"/>
              </a:solidFill>
            </a:endParaRPr>
          </a:p>
        </p:txBody>
      </p:sp>
      <p:sp>
        <p:nvSpPr>
          <p:cNvPr id="269" name="Google Shape;269;g2762c8296fe_2_0"/>
          <p:cNvSpPr txBox="1"/>
          <p:nvPr/>
        </p:nvSpPr>
        <p:spPr>
          <a:xfrm>
            <a:off x="1178127" y="294861"/>
            <a:ext cx="8312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highlight>
                  <a:srgbClr val="C0C0C0"/>
                </a:highlight>
              </a:rPr>
              <a:t>Celebrations!</a:t>
            </a:r>
            <a:endParaRPr sz="4400">
              <a:solidFill>
                <a:schemeClr val="dk1"/>
              </a:solidFill>
              <a:highlight>
                <a:srgbClr val="C0C0C0"/>
              </a:highlight>
              <a:latin typeface="Trebuchet MS"/>
              <a:ea typeface="Trebuchet MS"/>
              <a:cs typeface="Trebuchet MS"/>
              <a:sym typeface="Trebuchet MS"/>
            </a:endParaRPr>
          </a:p>
        </p:txBody>
      </p:sp>
      <p:pic>
        <p:nvPicPr>
          <p:cNvPr id="270" name="Google Shape;270;g2762c8296fe_2_0"/>
          <p:cNvPicPr preferRelativeResize="0"/>
          <p:nvPr/>
        </p:nvPicPr>
        <p:blipFill>
          <a:blip r:embed="rId3">
            <a:alphaModFix/>
          </a:blip>
          <a:stretch>
            <a:fillRect/>
          </a:stretch>
        </p:blipFill>
        <p:spPr>
          <a:xfrm>
            <a:off x="5990600" y="389974"/>
            <a:ext cx="4744350" cy="595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txBox="1"/>
          <p:nvPr>
            <p:ph type="title"/>
          </p:nvPr>
        </p:nvSpPr>
        <p:spPr>
          <a:xfrm>
            <a:off x="794479" y="217358"/>
            <a:ext cx="7704943" cy="75700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b="1" lang="en-US">
                <a:highlight>
                  <a:srgbClr val="C0C0C0"/>
                </a:highlight>
              </a:rPr>
              <a:t>We Teach Everyone Here!</a:t>
            </a:r>
            <a:br>
              <a:rPr lang="en-US">
                <a:highlight>
                  <a:srgbClr val="C0C0C0"/>
                </a:highlight>
              </a:rPr>
            </a:br>
            <a:endParaRPr>
              <a:highlight>
                <a:srgbClr val="C0C0C0"/>
              </a:highlight>
            </a:endParaRPr>
          </a:p>
        </p:txBody>
      </p:sp>
      <p:sp>
        <p:nvSpPr>
          <p:cNvPr id="276" name="Google Shape;276;p19"/>
          <p:cNvSpPr txBox="1"/>
          <p:nvPr>
            <p:ph idx="1" type="body"/>
          </p:nvPr>
        </p:nvSpPr>
        <p:spPr>
          <a:xfrm>
            <a:off x="677333" y="974361"/>
            <a:ext cx="9578159" cy="5531370"/>
          </a:xfrm>
          <a:prstGeom prst="rect">
            <a:avLst/>
          </a:prstGeom>
          <a:noFill/>
          <a:ln>
            <a:noFill/>
          </a:ln>
        </p:spPr>
        <p:txBody>
          <a:bodyPr anchorCtr="0" anchor="t" bIns="45700" lIns="91425" spcFirstLastPara="1" rIns="91425" wrap="square" tIns="45700">
            <a:normAutofit lnSpcReduction="20000"/>
          </a:bodyPr>
          <a:lstStyle/>
          <a:p>
            <a:pPr indent="-356616" lvl="0" marL="342900" rtl="0" algn="l">
              <a:spcBef>
                <a:spcPts val="0"/>
              </a:spcBef>
              <a:spcAft>
                <a:spcPts val="0"/>
              </a:spcAft>
              <a:buSzPts val="2880"/>
              <a:buChar char="►"/>
            </a:pPr>
            <a:r>
              <a:rPr lang="en-US" sz="3600"/>
              <a:t>Reading</a:t>
            </a:r>
            <a:endParaRPr/>
          </a:p>
          <a:p>
            <a:pPr indent="-356616" lvl="0" marL="342900" rtl="0" algn="l">
              <a:spcBef>
                <a:spcPts val="1000"/>
              </a:spcBef>
              <a:spcAft>
                <a:spcPts val="0"/>
              </a:spcAft>
              <a:buSzPts val="2880"/>
              <a:buChar char="►"/>
            </a:pPr>
            <a:r>
              <a:rPr lang="en-US" sz="3600"/>
              <a:t>Math</a:t>
            </a:r>
            <a:endParaRPr/>
          </a:p>
          <a:p>
            <a:pPr indent="-356616" lvl="0" marL="342900" rtl="0" algn="l">
              <a:spcBef>
                <a:spcPts val="1000"/>
              </a:spcBef>
              <a:spcAft>
                <a:spcPts val="0"/>
              </a:spcAft>
              <a:buSzPts val="2880"/>
              <a:buChar char="►"/>
            </a:pPr>
            <a:r>
              <a:rPr lang="en-US" sz="3600"/>
              <a:t>Science</a:t>
            </a:r>
            <a:endParaRPr/>
          </a:p>
          <a:p>
            <a:pPr indent="-356616" lvl="0" marL="342900" rtl="0" algn="l">
              <a:spcBef>
                <a:spcPts val="1000"/>
              </a:spcBef>
              <a:spcAft>
                <a:spcPts val="0"/>
              </a:spcAft>
              <a:buSzPts val="2880"/>
              <a:buChar char="►"/>
            </a:pPr>
            <a:r>
              <a:rPr lang="en-US" sz="3600"/>
              <a:t>Social Studies</a:t>
            </a:r>
            <a:endParaRPr/>
          </a:p>
          <a:p>
            <a:pPr indent="-356616" lvl="0" marL="342900" rtl="0" algn="l">
              <a:spcBef>
                <a:spcPts val="1000"/>
              </a:spcBef>
              <a:spcAft>
                <a:spcPts val="0"/>
              </a:spcAft>
              <a:buSzPts val="2880"/>
              <a:buChar char="►"/>
            </a:pPr>
            <a:r>
              <a:rPr lang="en-US" sz="3600"/>
              <a:t>Leader in Me Social Emotional Curriculum</a:t>
            </a:r>
            <a:endParaRPr/>
          </a:p>
          <a:p>
            <a:pPr indent="-356616" lvl="0" marL="342900" rtl="0" algn="l">
              <a:spcBef>
                <a:spcPts val="1000"/>
              </a:spcBef>
              <a:spcAft>
                <a:spcPts val="0"/>
              </a:spcAft>
              <a:buSzPts val="2880"/>
              <a:buChar char="►"/>
            </a:pPr>
            <a:r>
              <a:rPr lang="en-US" sz="3600"/>
              <a:t>Interventions</a:t>
            </a:r>
            <a:endParaRPr/>
          </a:p>
          <a:p>
            <a:pPr indent="-356616" lvl="0" marL="342900" rtl="0" algn="l">
              <a:spcBef>
                <a:spcPts val="1000"/>
              </a:spcBef>
              <a:spcAft>
                <a:spcPts val="0"/>
              </a:spcAft>
              <a:buSzPts val="2880"/>
              <a:buChar char="►"/>
            </a:pPr>
            <a:r>
              <a:rPr lang="en-US" sz="3600"/>
              <a:t>Art, Music, PE, Library, Counseling </a:t>
            </a:r>
            <a:endParaRPr/>
          </a:p>
          <a:p>
            <a:pPr indent="-356616" lvl="0" marL="342900" rtl="0" algn="l">
              <a:spcBef>
                <a:spcPts val="1000"/>
              </a:spcBef>
              <a:spcAft>
                <a:spcPts val="0"/>
              </a:spcAft>
              <a:buSzPts val="2880"/>
              <a:buChar char="►"/>
            </a:pPr>
            <a:r>
              <a:rPr b="1" lang="en-US" sz="3600"/>
              <a:t>GOAL- We need everyone here to teach them!</a:t>
            </a:r>
            <a:endParaRPr/>
          </a:p>
          <a:p>
            <a:pPr indent="-258318" lvl="0" marL="342900" rtl="0" algn="l">
              <a:spcBef>
                <a:spcPts val="1000"/>
              </a:spcBef>
              <a:spcAft>
                <a:spcPts val="0"/>
              </a:spcAft>
              <a:buSzPts val="144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type="title"/>
          </p:nvPr>
        </p:nvSpPr>
        <p:spPr>
          <a:xfrm>
            <a:off x="677334" y="609600"/>
            <a:ext cx="8596668" cy="664564"/>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US">
                <a:highlight>
                  <a:srgbClr val="C0C0C0"/>
                </a:highlight>
              </a:rPr>
              <a:t> </a:t>
            </a:r>
            <a:r>
              <a:rPr b="1" lang="en-US">
                <a:highlight>
                  <a:srgbClr val="C0C0C0"/>
                </a:highlight>
              </a:rPr>
              <a:t>We Need Everyone Here!</a:t>
            </a:r>
            <a:br>
              <a:rPr lang="en-US">
                <a:highlight>
                  <a:srgbClr val="C0C0C0"/>
                </a:highlight>
              </a:rPr>
            </a:br>
            <a:endParaRPr>
              <a:highlight>
                <a:srgbClr val="C0C0C0"/>
              </a:highlight>
            </a:endParaRPr>
          </a:p>
        </p:txBody>
      </p:sp>
      <p:sp>
        <p:nvSpPr>
          <p:cNvPr id="282" name="Google Shape;282;p20"/>
          <p:cNvSpPr txBox="1"/>
          <p:nvPr>
            <p:ph idx="1" type="body"/>
          </p:nvPr>
        </p:nvSpPr>
        <p:spPr>
          <a:xfrm>
            <a:off x="677334" y="1499016"/>
            <a:ext cx="9201184" cy="485681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1000"/>
              </a:spcBef>
              <a:spcAft>
                <a:spcPts val="0"/>
              </a:spcAft>
              <a:buNone/>
            </a:pPr>
            <a:r>
              <a:t/>
            </a:r>
            <a:endParaRPr sz="4800"/>
          </a:p>
          <a:p>
            <a:pPr indent="-324612" lvl="0" marL="342900" rtl="0" algn="l">
              <a:spcBef>
                <a:spcPts val="1000"/>
              </a:spcBef>
              <a:spcAft>
                <a:spcPts val="0"/>
              </a:spcAft>
              <a:buSzPct val="80000"/>
              <a:buChar char="►"/>
            </a:pPr>
            <a:r>
              <a:rPr lang="en-US" sz="4800"/>
              <a:t>23.2% of students in 2022-23 were chronically absent (missed more than 10% of the school year). This is an improvement from 21-22 School Year of 38.2% chronically absent. .</a:t>
            </a:r>
            <a:r>
              <a:rPr lang="en-US" sz="4800"/>
              <a:t> </a:t>
            </a:r>
            <a:endParaRPr/>
          </a:p>
          <a:p>
            <a:pPr indent="0" lvl="0" marL="0" rtl="0" algn="l">
              <a:spcBef>
                <a:spcPts val="1000"/>
              </a:spcBef>
              <a:spcAft>
                <a:spcPts val="0"/>
              </a:spcAft>
              <a:buNone/>
            </a:pPr>
            <a:r>
              <a:t/>
            </a:r>
            <a:endParaRPr/>
          </a:p>
          <a:p>
            <a:pPr indent="-323087" lvl="0" marL="342900" rtl="0" algn="l">
              <a:spcBef>
                <a:spcPts val="1000"/>
              </a:spcBef>
              <a:spcAft>
                <a:spcPts val="0"/>
              </a:spcAft>
              <a:buSzPct val="79999"/>
              <a:buChar char="►"/>
            </a:pPr>
            <a:r>
              <a:rPr b="1" lang="en-US" sz="5200"/>
              <a:t>GOAL- Decrease our chronic absenteeism.  Miss less than a week of school. </a:t>
            </a:r>
            <a:endParaRPr/>
          </a:p>
          <a:p>
            <a:pPr indent="-272034" lvl="0" marL="342900" rtl="0" algn="l">
              <a:spcBef>
                <a:spcPts val="1000"/>
              </a:spcBef>
              <a:spcAft>
                <a:spcPts val="0"/>
              </a:spcAft>
              <a:buSzPct val="79999"/>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txBox="1"/>
          <p:nvPr>
            <p:ph type="title"/>
          </p:nvPr>
        </p:nvSpPr>
        <p:spPr>
          <a:xfrm>
            <a:off x="677334" y="609600"/>
            <a:ext cx="8596668" cy="739515"/>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US">
                <a:highlight>
                  <a:srgbClr val="C0C0C0"/>
                </a:highlight>
              </a:rPr>
              <a:t> </a:t>
            </a:r>
            <a:r>
              <a:rPr b="1" lang="en-US">
                <a:highlight>
                  <a:srgbClr val="C0C0C0"/>
                </a:highlight>
              </a:rPr>
              <a:t>We Want Everyone Here!</a:t>
            </a:r>
            <a:br>
              <a:rPr lang="en-US">
                <a:highlight>
                  <a:srgbClr val="C0C0C0"/>
                </a:highlight>
              </a:rPr>
            </a:br>
            <a:endParaRPr>
              <a:highlight>
                <a:srgbClr val="C0C0C0"/>
              </a:highlight>
            </a:endParaRPr>
          </a:p>
        </p:txBody>
      </p:sp>
      <p:sp>
        <p:nvSpPr>
          <p:cNvPr id="288" name="Google Shape;288;p21"/>
          <p:cNvSpPr txBox="1"/>
          <p:nvPr>
            <p:ph idx="1" type="body"/>
          </p:nvPr>
        </p:nvSpPr>
        <p:spPr>
          <a:xfrm>
            <a:off x="677325" y="1618950"/>
            <a:ext cx="9280200" cy="4422300"/>
          </a:xfrm>
          <a:prstGeom prst="rect">
            <a:avLst/>
          </a:prstGeom>
          <a:noFill/>
          <a:ln>
            <a:noFill/>
          </a:ln>
        </p:spPr>
        <p:txBody>
          <a:bodyPr anchorCtr="0" anchor="t" bIns="45700" lIns="91425" spcFirstLastPara="1" rIns="91425" wrap="square" tIns="45700">
            <a:normAutofit fontScale="70000" lnSpcReduction="10000"/>
          </a:bodyPr>
          <a:lstStyle/>
          <a:p>
            <a:pPr indent="-326136" lvl="0" marL="342900" rtl="0" algn="l">
              <a:spcBef>
                <a:spcPts val="0"/>
              </a:spcBef>
              <a:spcAft>
                <a:spcPts val="0"/>
              </a:spcAft>
              <a:buSzPct val="80000"/>
              <a:buChar char="►"/>
            </a:pPr>
            <a:r>
              <a:rPr lang="en-US" sz="4400"/>
              <a:t>School opens at 7:15 a.m.</a:t>
            </a:r>
            <a:endParaRPr/>
          </a:p>
          <a:p>
            <a:pPr indent="-326136" lvl="0" marL="342900" rtl="0" algn="l">
              <a:spcBef>
                <a:spcPts val="1000"/>
              </a:spcBef>
              <a:spcAft>
                <a:spcPts val="0"/>
              </a:spcAft>
              <a:buSzPct val="80000"/>
              <a:buChar char="►"/>
            </a:pPr>
            <a:r>
              <a:rPr lang="en-US" sz="4400"/>
              <a:t>Breakfast is served and available free for all students.</a:t>
            </a:r>
            <a:endParaRPr/>
          </a:p>
          <a:p>
            <a:pPr indent="-326136" lvl="0" marL="342900" rtl="0" algn="l">
              <a:spcBef>
                <a:spcPts val="1000"/>
              </a:spcBef>
              <a:spcAft>
                <a:spcPts val="0"/>
              </a:spcAft>
              <a:buSzPct val="80000"/>
              <a:buChar char="►"/>
            </a:pPr>
            <a:r>
              <a:rPr lang="en-US" sz="4400"/>
              <a:t>Opportunity for students to get to their class and be prepared.</a:t>
            </a:r>
            <a:endParaRPr/>
          </a:p>
          <a:p>
            <a:pPr indent="-326136" lvl="0" marL="342900" rtl="0" algn="l">
              <a:spcBef>
                <a:spcPts val="1000"/>
              </a:spcBef>
              <a:spcAft>
                <a:spcPts val="0"/>
              </a:spcAft>
              <a:buSzPct val="80000"/>
              <a:buChar char="►"/>
            </a:pPr>
            <a:r>
              <a:rPr lang="en-US" sz="4400"/>
              <a:t>A</a:t>
            </a:r>
            <a:r>
              <a:rPr lang="en-US" sz="4400"/>
              <a:t>utomated messages if child absent.</a:t>
            </a:r>
            <a:endParaRPr sz="4400"/>
          </a:p>
          <a:p>
            <a:pPr indent="-407924" lvl="0" marL="342900" rtl="0" algn="l">
              <a:spcBef>
                <a:spcPts val="1000"/>
              </a:spcBef>
              <a:spcAft>
                <a:spcPts val="0"/>
              </a:spcAft>
              <a:buSzPct val="80000"/>
              <a:buChar char="►"/>
            </a:pPr>
            <a:r>
              <a:rPr b="1" lang="en-US" sz="4400"/>
              <a:t>GOAL- be here and ready to learn by 7:45 a.m. </a:t>
            </a:r>
            <a:endParaRPr b="1" sz="4400"/>
          </a:p>
          <a:p>
            <a:pPr indent="-407924" lvl="0" marL="342900" rtl="0" algn="l">
              <a:spcBef>
                <a:spcPts val="1000"/>
              </a:spcBef>
              <a:spcAft>
                <a:spcPts val="0"/>
              </a:spcAft>
              <a:buSzPct val="80000"/>
              <a:buChar char="►"/>
            </a:pPr>
            <a:r>
              <a:rPr b="1" lang="en-US" sz="4400"/>
              <a:t>Here on time award-</a:t>
            </a:r>
            <a:r>
              <a:rPr b="1" lang="en-US"/>
              <a:t>   </a:t>
            </a:r>
            <a:r>
              <a:rPr b="1" lang="en-US" sz="4400"/>
              <a:t>H.O.T.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613683" y="3"/>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Device </a:t>
            </a:r>
            <a:endParaRPr/>
          </a:p>
        </p:txBody>
      </p:sp>
      <p:sp>
        <p:nvSpPr>
          <p:cNvPr id="294" name="Google Shape;294;p22"/>
          <p:cNvSpPr txBox="1"/>
          <p:nvPr>
            <p:ph idx="1" type="body"/>
          </p:nvPr>
        </p:nvSpPr>
        <p:spPr>
          <a:xfrm>
            <a:off x="453913" y="730750"/>
            <a:ext cx="8916300" cy="4906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b="1" lang="en-US" sz="2400" u="sng"/>
              <a:t>Devices will Stay at School!</a:t>
            </a:r>
            <a:r>
              <a:rPr lang="en-US" sz="2400"/>
              <a:t> - </a:t>
            </a:r>
            <a:r>
              <a:rPr lang="en-US" sz="2400"/>
              <a:t>Devices will not be coming home unless there is an </a:t>
            </a:r>
            <a:r>
              <a:rPr lang="en-US" sz="2400"/>
              <a:t>extenuating</a:t>
            </a:r>
            <a:r>
              <a:rPr lang="en-US" sz="2400"/>
              <a:t> circumstance with absences. Those will be approved by administration and will occur depending upon circumstances. </a:t>
            </a:r>
            <a:endParaRPr/>
          </a:p>
          <a:p>
            <a:pPr indent="-342900" lvl="0" marL="342900" rtl="0" algn="l">
              <a:spcBef>
                <a:spcPts val="0"/>
              </a:spcBef>
              <a:spcAft>
                <a:spcPts val="0"/>
              </a:spcAft>
              <a:buSzPts val="1920"/>
              <a:buChar char="►"/>
            </a:pPr>
            <a:r>
              <a:rPr b="1" lang="en-US" sz="2400"/>
              <a:t>Device Agreements</a:t>
            </a:r>
            <a:r>
              <a:rPr lang="en-US" sz="2400"/>
              <a:t>: If you have not returned your child’s device agreement please do so as soon as possible. If you don’t have one, we can get you one.</a:t>
            </a:r>
            <a:endParaRPr/>
          </a:p>
          <a:p>
            <a:pPr indent="-342900" lvl="0" marL="342900" rtl="0" algn="l">
              <a:spcBef>
                <a:spcPts val="1000"/>
              </a:spcBef>
              <a:spcAft>
                <a:spcPts val="0"/>
              </a:spcAft>
              <a:buSzPts val="1920"/>
              <a:buChar char="►"/>
            </a:pPr>
            <a:r>
              <a:rPr b="1" lang="en-US" sz="2400"/>
              <a:t>Device Insurance:</a:t>
            </a:r>
            <a:r>
              <a:rPr lang="en-US" sz="2400"/>
              <a:t> It is highly recommended that you buy insurance to cover incidental damages ($20)</a:t>
            </a:r>
            <a:endParaRPr/>
          </a:p>
          <a:p>
            <a:pPr indent="-342900" lvl="0" marL="342900" rtl="0" algn="l">
              <a:spcBef>
                <a:spcPts val="1000"/>
              </a:spcBef>
              <a:spcAft>
                <a:spcPts val="0"/>
              </a:spcAft>
              <a:buSzPts val="1920"/>
              <a:buChar char="►"/>
            </a:pPr>
            <a:r>
              <a:rPr b="1" lang="en-US" sz="2400"/>
              <a:t>Chargers</a:t>
            </a:r>
            <a:r>
              <a:rPr lang="en-US" sz="2400"/>
              <a:t>: Not covered under insurance - $20 fee to replace</a:t>
            </a:r>
            <a:endParaRPr sz="2400"/>
          </a:p>
          <a:p>
            <a:pPr indent="-373380" lvl="0" marL="342900" rtl="0" algn="l">
              <a:spcBef>
                <a:spcPts val="1000"/>
              </a:spcBef>
              <a:spcAft>
                <a:spcPts val="0"/>
              </a:spcAft>
              <a:buSzPts val="2400"/>
              <a:buChar char="►"/>
            </a:pPr>
            <a:r>
              <a:rPr b="1" lang="en-US" sz="2400"/>
              <a:t>Digital Citizenship:</a:t>
            </a:r>
            <a:r>
              <a:rPr lang="en-US" sz="2400"/>
              <a:t> Teach your child how to be a good digital citizen while on their device at school. Digital citizenship lessons are being taught to each grade level, and students are signing an agreement that they will follow the expectations.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76535c5894_1_0"/>
          <p:cNvSpPr txBox="1"/>
          <p:nvPr>
            <p:ph type="title"/>
          </p:nvPr>
        </p:nvSpPr>
        <p:spPr>
          <a:xfrm>
            <a:off x="677333" y="414728"/>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Device Insurance is $20 </a:t>
            </a:r>
            <a:br>
              <a:rPr lang="en-US"/>
            </a:br>
            <a:r>
              <a:rPr lang="en-US"/>
              <a:t>to be paid by September 30, 2023</a:t>
            </a:r>
            <a:endParaRPr/>
          </a:p>
        </p:txBody>
      </p:sp>
      <p:sp>
        <p:nvSpPr>
          <p:cNvPr id="300" name="Google Shape;300;g276535c5894_1_0"/>
          <p:cNvSpPr txBox="1"/>
          <p:nvPr>
            <p:ph idx="1" type="body"/>
          </p:nvPr>
        </p:nvSpPr>
        <p:spPr>
          <a:xfrm>
            <a:off x="677325" y="1780925"/>
            <a:ext cx="8916300" cy="4906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b="1" lang="en-US" sz="2400"/>
              <a:t>Accidental Damage:</a:t>
            </a:r>
            <a:r>
              <a:rPr lang="en-US" sz="2400"/>
              <a:t> The plan pays for drops, liquid damage, or other unintentional acts of damage to the device. This includes, but is not limited to the screen, keyboard, bezel, ports/buttons, or battery. </a:t>
            </a:r>
            <a:endParaRPr/>
          </a:p>
          <a:p>
            <a:pPr indent="-342900" lvl="0" marL="342900" rtl="0" algn="l">
              <a:spcBef>
                <a:spcPts val="1000"/>
              </a:spcBef>
              <a:spcAft>
                <a:spcPts val="0"/>
              </a:spcAft>
              <a:buSzPts val="1920"/>
              <a:buChar char="►"/>
            </a:pPr>
            <a:r>
              <a:rPr b="1" lang="en-US" sz="2400"/>
              <a:t>Theft</a:t>
            </a:r>
            <a:r>
              <a:rPr lang="en-US" sz="2400"/>
              <a:t>: Damage or loss due to theft. The claim requires the student or family to submit a police report. </a:t>
            </a:r>
            <a:endParaRPr/>
          </a:p>
          <a:p>
            <a:pPr indent="-342900" lvl="0" marL="342900" rtl="0" algn="l">
              <a:spcBef>
                <a:spcPts val="1000"/>
              </a:spcBef>
              <a:spcAft>
                <a:spcPts val="0"/>
              </a:spcAft>
              <a:buSzPts val="1920"/>
              <a:buChar char="►"/>
            </a:pPr>
            <a:r>
              <a:rPr b="1" lang="en-US" sz="2400"/>
              <a:t>Fire</a:t>
            </a:r>
            <a:r>
              <a:rPr lang="en-US" sz="2400"/>
              <a:t>: Pays for loss or damage due to fire; requires a report from the investigating authority. </a:t>
            </a:r>
            <a:endParaRPr/>
          </a:p>
          <a:p>
            <a:pPr indent="-342900" lvl="0" marL="342900" rtl="0" algn="l">
              <a:spcBef>
                <a:spcPts val="1000"/>
              </a:spcBef>
              <a:spcAft>
                <a:spcPts val="0"/>
              </a:spcAft>
              <a:buSzPts val="1920"/>
              <a:buChar char="►"/>
            </a:pPr>
            <a:r>
              <a:rPr b="1" lang="en-US" sz="2400"/>
              <a:t>Electrical Surge:</a:t>
            </a:r>
            <a:r>
              <a:rPr lang="en-US" sz="2400"/>
              <a:t> Pays for damage due to electrical power surges. </a:t>
            </a:r>
            <a:endParaRPr/>
          </a:p>
          <a:p>
            <a:pPr indent="-342900" lvl="0" marL="342900" rtl="0" algn="l">
              <a:spcBef>
                <a:spcPts val="1000"/>
              </a:spcBef>
              <a:spcAft>
                <a:spcPts val="0"/>
              </a:spcAft>
              <a:buSzPts val="1920"/>
              <a:buChar char="►"/>
            </a:pPr>
            <a:r>
              <a:rPr b="1" lang="en-US" sz="2400"/>
              <a:t>Natural disaster</a:t>
            </a:r>
            <a:r>
              <a:rPr lang="en-US" sz="2400"/>
              <a:t>: Pays for damage caused by a natural disaster.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t>**Device Protection Plan Exclusions**</a:t>
            </a:r>
            <a:r>
              <a:rPr lang="en-US"/>
              <a:t> </a:t>
            </a:r>
            <a:br>
              <a:rPr lang="en-US"/>
            </a:br>
            <a:endParaRPr/>
          </a:p>
        </p:txBody>
      </p:sp>
      <p:sp>
        <p:nvSpPr>
          <p:cNvPr id="306" name="Google Shape;306;p23"/>
          <p:cNvSpPr txBox="1"/>
          <p:nvPr>
            <p:ph idx="1" type="body"/>
          </p:nvPr>
        </p:nvSpPr>
        <p:spPr>
          <a:xfrm>
            <a:off x="677334" y="1753849"/>
            <a:ext cx="8991322" cy="4721902"/>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80000"/>
              <a:buChar char="►"/>
            </a:pPr>
            <a:r>
              <a:rPr lang="en-US" sz="3000"/>
              <a:t>- </a:t>
            </a:r>
            <a:r>
              <a:rPr b="1" lang="en-US" sz="3000"/>
              <a:t>Intentional Damage.</a:t>
            </a:r>
            <a:r>
              <a:rPr lang="en-US" sz="3000"/>
              <a:t> The protection plan does not pay for damage caused by negligent or intentional acts. Damage determined to be intentional will incur a replacement fee. </a:t>
            </a:r>
            <a:endParaRPr/>
          </a:p>
          <a:p>
            <a:pPr indent="-342900" lvl="0" marL="342900" rtl="0" algn="l">
              <a:spcBef>
                <a:spcPts val="1000"/>
              </a:spcBef>
              <a:spcAft>
                <a:spcPts val="0"/>
              </a:spcAft>
              <a:buSzPct val="80000"/>
              <a:buChar char="►"/>
            </a:pPr>
            <a:r>
              <a:rPr lang="en-US" sz="3000"/>
              <a:t>- </a:t>
            </a:r>
            <a:r>
              <a:rPr b="1" lang="en-US" sz="3000"/>
              <a:t>Lost/Damaged Consumables</a:t>
            </a:r>
            <a:r>
              <a:rPr lang="en-US" sz="3000"/>
              <a:t>. Power adapter ($20 replacement cost) is not covered under the plan. </a:t>
            </a:r>
            <a:endParaRPr/>
          </a:p>
          <a:p>
            <a:pPr indent="-342900" lvl="0" marL="342900" rtl="0" algn="l">
              <a:spcBef>
                <a:spcPts val="1000"/>
              </a:spcBef>
              <a:spcAft>
                <a:spcPts val="0"/>
              </a:spcAft>
              <a:buSzPct val="80000"/>
              <a:buChar char="►"/>
            </a:pPr>
            <a:r>
              <a:rPr lang="en-US" sz="3000"/>
              <a:t>- </a:t>
            </a:r>
            <a:r>
              <a:rPr b="1" lang="en-US" sz="3000"/>
              <a:t>Lost/Missing</a:t>
            </a:r>
            <a:r>
              <a:rPr lang="en-US" sz="3000"/>
              <a:t> devices are not covered under the insurance plan ($250 replacement cost). </a:t>
            </a:r>
            <a:endParaRPr/>
          </a:p>
          <a:p>
            <a:pPr indent="-342900" lvl="0" marL="342900" rtl="0" algn="l">
              <a:spcBef>
                <a:spcPts val="1000"/>
              </a:spcBef>
              <a:spcAft>
                <a:spcPts val="0"/>
              </a:spcAft>
              <a:buSzPct val="80000"/>
              <a:buChar char="►"/>
            </a:pPr>
            <a:r>
              <a:rPr lang="en-US" sz="3000"/>
              <a:t>- </a:t>
            </a:r>
            <a:r>
              <a:rPr b="1" lang="en-US" sz="3000"/>
              <a:t>Cosmetic Alterations.</a:t>
            </a:r>
            <a:r>
              <a:rPr lang="en-US" sz="3000"/>
              <a:t> Any device personalization will be charged for the replacement cost of the damaged part(s). This includes stickers, markings, graffiti, etc. </a:t>
            </a:r>
            <a:br>
              <a:rPr lang="en-US"/>
            </a:br>
            <a:endParaRPr/>
          </a:p>
          <a:p>
            <a:pPr indent="-265176" lvl="0" marL="342900" rtl="0" algn="l">
              <a:spcBef>
                <a:spcPts val="1000"/>
              </a:spcBef>
              <a:spcAft>
                <a:spcPts val="0"/>
              </a:spcAft>
              <a:buSzPct val="79999"/>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4"/>
          <p:cNvPicPr preferRelativeResize="0"/>
          <p:nvPr>
            <p:ph idx="1" type="body"/>
          </p:nvPr>
        </p:nvPicPr>
        <p:blipFill rotWithShape="1">
          <a:blip r:embed="rId3">
            <a:alphaModFix/>
          </a:blip>
          <a:srcRect b="0" l="0" r="0" t="0"/>
          <a:stretch/>
        </p:blipFill>
        <p:spPr>
          <a:xfrm>
            <a:off x="662800" y="857900"/>
            <a:ext cx="8811000" cy="381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2766038d299_0_0"/>
          <p:cNvPicPr preferRelativeResize="0"/>
          <p:nvPr/>
        </p:nvPicPr>
        <p:blipFill>
          <a:blip r:embed="rId3">
            <a:alphaModFix/>
          </a:blip>
          <a:stretch>
            <a:fillRect/>
          </a:stretch>
        </p:blipFill>
        <p:spPr>
          <a:xfrm>
            <a:off x="3053367" y="179833"/>
            <a:ext cx="8864005" cy="3960534"/>
          </a:xfrm>
          <a:prstGeom prst="rect">
            <a:avLst/>
          </a:prstGeom>
          <a:noFill/>
          <a:ln cap="flat" cmpd="sng" w="38100">
            <a:solidFill>
              <a:srgbClr val="FF9900"/>
            </a:solidFill>
            <a:prstDash val="solid"/>
            <a:round/>
            <a:headEnd len="sm" w="sm" type="none"/>
            <a:tailEnd len="sm" w="sm" type="none"/>
          </a:ln>
        </p:spPr>
      </p:pic>
      <p:pic>
        <p:nvPicPr>
          <p:cNvPr id="317" name="Google Shape;317;g2766038d299_0_0"/>
          <p:cNvPicPr preferRelativeResize="0"/>
          <p:nvPr/>
        </p:nvPicPr>
        <p:blipFill>
          <a:blip r:embed="rId4">
            <a:alphaModFix/>
          </a:blip>
          <a:stretch>
            <a:fillRect/>
          </a:stretch>
        </p:blipFill>
        <p:spPr>
          <a:xfrm>
            <a:off x="3145517" y="3023333"/>
            <a:ext cx="8864031" cy="3329701"/>
          </a:xfrm>
          <a:prstGeom prst="rect">
            <a:avLst/>
          </a:prstGeom>
          <a:noFill/>
          <a:ln cap="flat" cmpd="sng" w="38100">
            <a:solidFill>
              <a:schemeClr val="dk2"/>
            </a:solidFill>
            <a:prstDash val="solid"/>
            <a:round/>
            <a:headEnd len="sm" w="sm" type="none"/>
            <a:tailEnd len="sm" w="sm" type="none"/>
          </a:ln>
        </p:spPr>
      </p:pic>
      <p:sp>
        <p:nvSpPr>
          <p:cNvPr id="318" name="Google Shape;318;g2766038d299_0_0"/>
          <p:cNvSpPr/>
          <p:nvPr/>
        </p:nvSpPr>
        <p:spPr>
          <a:xfrm rot="2054551">
            <a:off x="9304119" y="959134"/>
            <a:ext cx="975125" cy="431437"/>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g2766038d299_0_0"/>
          <p:cNvSpPr/>
          <p:nvPr/>
        </p:nvSpPr>
        <p:spPr>
          <a:xfrm rot="9716320">
            <a:off x="4757484" y="1747057"/>
            <a:ext cx="829262" cy="38024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g2766038d299_0_0"/>
          <p:cNvSpPr/>
          <p:nvPr/>
        </p:nvSpPr>
        <p:spPr>
          <a:xfrm rot="10800000">
            <a:off x="4782767" y="3796800"/>
            <a:ext cx="778500" cy="4155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g2766038d299_0_0"/>
          <p:cNvSpPr txBox="1"/>
          <p:nvPr/>
        </p:nvSpPr>
        <p:spPr>
          <a:xfrm>
            <a:off x="79933" y="0"/>
            <a:ext cx="2829600" cy="6666300"/>
          </a:xfrm>
          <a:prstGeom prst="rect">
            <a:avLst/>
          </a:prstGeom>
          <a:solidFill>
            <a:schemeClr val="accent4"/>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900"/>
              <a:t>All information on our School Counseling Program are available on our East Knox Website.</a:t>
            </a:r>
            <a:endParaRPr b="1" sz="1900"/>
          </a:p>
          <a:p>
            <a:pPr indent="0" lvl="0" marL="0" rtl="0" algn="l">
              <a:spcBef>
                <a:spcPts val="0"/>
              </a:spcBef>
              <a:spcAft>
                <a:spcPts val="0"/>
              </a:spcAft>
              <a:buNone/>
            </a:pPr>
            <a:r>
              <a:t/>
            </a:r>
            <a:endParaRPr b="1" sz="1200"/>
          </a:p>
          <a:p>
            <a:pPr indent="0" lvl="0" marL="0" rtl="0" algn="l">
              <a:spcBef>
                <a:spcPts val="0"/>
              </a:spcBef>
              <a:spcAft>
                <a:spcPts val="0"/>
              </a:spcAft>
              <a:buNone/>
            </a:pPr>
            <a:r>
              <a:rPr b="1" lang="en-US" sz="1900"/>
              <a:t>Including :</a:t>
            </a:r>
            <a:endParaRPr b="1" sz="1900"/>
          </a:p>
          <a:p>
            <a:pPr indent="0" lvl="0" marL="0" rtl="0" algn="l">
              <a:spcBef>
                <a:spcPts val="0"/>
              </a:spcBef>
              <a:spcAft>
                <a:spcPts val="0"/>
              </a:spcAft>
              <a:buNone/>
            </a:pPr>
            <a:r>
              <a:t/>
            </a:r>
            <a:endParaRPr b="1" sz="1100"/>
          </a:p>
          <a:p>
            <a:pPr indent="0" lvl="0" marL="0" rtl="0" algn="l">
              <a:spcBef>
                <a:spcPts val="0"/>
              </a:spcBef>
              <a:spcAft>
                <a:spcPts val="0"/>
              </a:spcAft>
              <a:buNone/>
            </a:pPr>
            <a:r>
              <a:rPr b="1" lang="en-US" sz="1600"/>
              <a:t>Making a counselor or social worker referral</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Other links and resources</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Life Skills Class schedule </a:t>
            </a:r>
            <a:endParaRPr b="1" sz="1600"/>
          </a:p>
          <a:p>
            <a:pPr indent="0" lvl="0" marL="0" rtl="0" algn="l">
              <a:spcBef>
                <a:spcPts val="0"/>
              </a:spcBef>
              <a:spcAft>
                <a:spcPts val="0"/>
              </a:spcAft>
              <a:buNone/>
            </a:pPr>
            <a:r>
              <a:rPr b="1" lang="en-US" sz="1500"/>
              <a:t>(ALL lesson are available on CANVAS)</a:t>
            </a:r>
            <a:endParaRPr b="1" sz="15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TN standards for a comprehensive developmental school counseling program</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Any special announcements</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Contact information</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How is parent and family engagement funded?</a:t>
            </a:r>
            <a:endParaRPr/>
          </a:p>
        </p:txBody>
      </p:sp>
      <p:sp>
        <p:nvSpPr>
          <p:cNvPr id="327" name="Google Shape;327;p25"/>
          <p:cNvSpPr txBox="1"/>
          <p:nvPr>
            <p:ph idx="1" type="body"/>
          </p:nvPr>
        </p:nvSpPr>
        <p:spPr>
          <a:xfrm>
            <a:off x="396050" y="2160600"/>
            <a:ext cx="9580500" cy="3880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920"/>
              <a:buChar char="►"/>
            </a:pPr>
            <a:r>
              <a:rPr lang="en-US" sz="2400">
                <a:solidFill>
                  <a:srgbClr val="2237B4"/>
                </a:solidFill>
              </a:rPr>
              <a:t>Any district with a Title I allocation exceeding $500,000 is required by law to set aside 1% of the Title I allocation for parent and family engagement.</a:t>
            </a:r>
            <a:endParaRPr/>
          </a:p>
          <a:p>
            <a:pPr indent="-342900" lvl="0" marL="342900" rtl="0" algn="l">
              <a:spcBef>
                <a:spcPts val="1000"/>
              </a:spcBef>
              <a:spcAft>
                <a:spcPts val="0"/>
              </a:spcAft>
              <a:buSzPts val="1920"/>
              <a:buChar char="►"/>
            </a:pPr>
            <a:r>
              <a:rPr lang="en-US" sz="2400">
                <a:solidFill>
                  <a:srgbClr val="2237B4"/>
                </a:solidFill>
              </a:rPr>
              <a:t>Of that 1%, 10% may be reserved at the district for system-wide initiatives related to parent and family engagement.  The remaining 90% must be allocated to all Title I schools in the district.  </a:t>
            </a:r>
            <a:endParaRPr/>
          </a:p>
          <a:p>
            <a:pPr indent="-342900" lvl="0" marL="342900" rtl="0" algn="l">
              <a:spcBef>
                <a:spcPts val="1000"/>
              </a:spcBef>
              <a:spcAft>
                <a:spcPts val="0"/>
              </a:spcAft>
              <a:buSzPts val="1920"/>
              <a:buChar char="►"/>
            </a:pPr>
            <a:r>
              <a:rPr lang="en-US" sz="2400">
                <a:solidFill>
                  <a:srgbClr val="2237B4"/>
                </a:solidFill>
              </a:rPr>
              <a:t>You, as Title I parents and family members, have the right to be involved in how this money is spent.</a:t>
            </a:r>
            <a:endParaRPr/>
          </a:p>
          <a:p>
            <a:pPr indent="-251459" lvl="0" marL="342900" rtl="0" algn="l">
              <a:spcBef>
                <a:spcPts val="1000"/>
              </a:spcBef>
              <a:spcAft>
                <a:spcPts val="0"/>
              </a:spcAft>
              <a:buSzPts val="1440"/>
              <a:buNone/>
            </a:pPr>
            <a:r>
              <a:t/>
            </a:r>
            <a:endParaRPr/>
          </a:p>
        </p:txBody>
      </p:sp>
      <p:sp>
        <p:nvSpPr>
          <p:cNvPr id="328" name="Google Shape;328;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1770651" y="0"/>
            <a:ext cx="7179276" cy="1327019"/>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200"/>
              <a:buFont typeface="Trebuchet MS"/>
              <a:buNone/>
            </a:pPr>
            <a:r>
              <a:rPr lang="en-US" sz="3200"/>
              <a:t>East Knox Staff </a:t>
            </a:r>
            <a:br>
              <a:rPr lang="en-US" sz="3200"/>
            </a:br>
            <a:r>
              <a:rPr lang="en-US" sz="3200"/>
              <a:t>WELCOMES our EAST KNOX FAMILIES!</a:t>
            </a:r>
            <a:endParaRPr/>
          </a:p>
        </p:txBody>
      </p:sp>
      <p:pic>
        <p:nvPicPr>
          <p:cNvPr id="160" name="Google Shape;160;p1"/>
          <p:cNvPicPr preferRelativeResize="0"/>
          <p:nvPr/>
        </p:nvPicPr>
        <p:blipFill>
          <a:blip r:embed="rId3">
            <a:alphaModFix/>
          </a:blip>
          <a:stretch>
            <a:fillRect/>
          </a:stretch>
        </p:blipFill>
        <p:spPr>
          <a:xfrm>
            <a:off x="1498725" y="1327019"/>
            <a:ext cx="6534318" cy="522617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How is parent and family engagement funded?</a:t>
            </a:r>
            <a:endParaRPr/>
          </a:p>
        </p:txBody>
      </p:sp>
      <p:sp>
        <p:nvSpPr>
          <p:cNvPr id="334" name="Google Shape;334;p26"/>
          <p:cNvSpPr txBox="1"/>
          <p:nvPr>
            <p:ph idx="1" type="body"/>
          </p:nvPr>
        </p:nvSpPr>
        <p:spPr>
          <a:xfrm>
            <a:off x="677334" y="1930401"/>
            <a:ext cx="8596668" cy="4281214"/>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920"/>
              <a:buChar char="►"/>
            </a:pPr>
            <a:r>
              <a:rPr lang="en-US" sz="2400">
                <a:solidFill>
                  <a:srgbClr val="2237B4"/>
                </a:solidFill>
              </a:rPr>
              <a:t>In </a:t>
            </a:r>
            <a:r>
              <a:rPr b="1" lang="en-US" sz="2400">
                <a:solidFill>
                  <a:srgbClr val="2237B4"/>
                </a:solidFill>
              </a:rPr>
              <a:t>2023-2024, </a:t>
            </a:r>
            <a:r>
              <a:rPr lang="en-US" sz="2400">
                <a:solidFill>
                  <a:srgbClr val="2237B4"/>
                </a:solidFill>
              </a:rPr>
              <a:t>we received approximately </a:t>
            </a:r>
            <a:r>
              <a:rPr lang="en-US" sz="2400"/>
              <a:t>$3586.00 </a:t>
            </a:r>
            <a:r>
              <a:rPr lang="en-US" sz="2400">
                <a:solidFill>
                  <a:srgbClr val="2237B4"/>
                </a:solidFill>
              </a:rPr>
              <a:t>in parent and family engagement funding. We plan to use these funds for:</a:t>
            </a:r>
            <a:endParaRPr/>
          </a:p>
          <a:p>
            <a:pPr indent="-273050" lvl="3" marL="1600200" rtl="0" algn="l">
              <a:spcBef>
                <a:spcPts val="1000"/>
              </a:spcBef>
              <a:spcAft>
                <a:spcPts val="0"/>
              </a:spcAft>
              <a:buClr>
                <a:srgbClr val="2237B4"/>
              </a:buClr>
              <a:buSzPts val="2620"/>
              <a:buFont typeface="Arial"/>
              <a:buChar char="•"/>
            </a:pPr>
            <a:r>
              <a:rPr lang="en-US" sz="3100">
                <a:solidFill>
                  <a:srgbClr val="2237B4"/>
                </a:solidFill>
              </a:rPr>
              <a:t>Parent and Family Engagement Meeting and Events –</a:t>
            </a:r>
            <a:r>
              <a:rPr i="1" lang="en-US" sz="3100">
                <a:solidFill>
                  <a:srgbClr val="2237B4"/>
                </a:solidFill>
              </a:rPr>
              <a:t> Family Fun Nights!  </a:t>
            </a:r>
            <a:r>
              <a:rPr i="1" lang="en-US" sz="3100">
                <a:solidFill>
                  <a:srgbClr val="2237B4"/>
                </a:solidFill>
                <a:highlight>
                  <a:srgbClr val="F9CB9C"/>
                </a:highlight>
              </a:rPr>
              <a:t>Please turn in your input as you leave. </a:t>
            </a:r>
            <a:endParaRPr sz="1900">
              <a:solidFill>
                <a:srgbClr val="2237B4"/>
              </a:solidFill>
              <a:highlight>
                <a:srgbClr val="F9CB9C"/>
              </a:highlight>
            </a:endParaRPr>
          </a:p>
          <a:p>
            <a:pPr indent="-228600" lvl="3" marL="1600200" rtl="0" algn="l">
              <a:spcBef>
                <a:spcPts val="1000"/>
              </a:spcBef>
              <a:spcAft>
                <a:spcPts val="0"/>
              </a:spcAft>
              <a:buClr>
                <a:srgbClr val="2237B4"/>
              </a:buClr>
              <a:buSzPts val="1920"/>
              <a:buFont typeface="Arial"/>
              <a:buChar char="•"/>
            </a:pPr>
            <a:r>
              <a:rPr lang="en-US" sz="2400">
                <a:solidFill>
                  <a:srgbClr val="2237B4"/>
                </a:solidFill>
              </a:rPr>
              <a:t>Materials/Supplies</a:t>
            </a:r>
            <a:endParaRPr>
              <a:solidFill>
                <a:srgbClr val="2237B4"/>
              </a:solidFill>
            </a:endParaRPr>
          </a:p>
          <a:p>
            <a:pPr indent="-228600" lvl="4" marL="2057400" rtl="0" algn="l">
              <a:spcBef>
                <a:spcPts val="1000"/>
              </a:spcBef>
              <a:spcAft>
                <a:spcPts val="0"/>
              </a:spcAft>
              <a:buClr>
                <a:srgbClr val="2237B4"/>
              </a:buClr>
              <a:buSzPts val="1920"/>
              <a:buFont typeface="Courier New"/>
              <a:buChar char="o"/>
            </a:pPr>
            <a:r>
              <a:rPr lang="en-US" sz="2400">
                <a:solidFill>
                  <a:srgbClr val="2237B4"/>
                </a:solidFill>
              </a:rPr>
              <a:t>Books, Games, manipulatives for FCE Events </a:t>
            </a:r>
            <a:endParaRPr>
              <a:solidFill>
                <a:srgbClr val="2237B4"/>
              </a:solidFill>
            </a:endParaRPr>
          </a:p>
          <a:p>
            <a:pPr indent="-228600" lvl="4" marL="2057400" rtl="0" algn="l">
              <a:spcBef>
                <a:spcPts val="1000"/>
              </a:spcBef>
              <a:spcAft>
                <a:spcPts val="0"/>
              </a:spcAft>
              <a:buClr>
                <a:srgbClr val="2237B4"/>
              </a:buClr>
              <a:buSzPts val="1920"/>
              <a:buFont typeface="Courier New"/>
              <a:buChar char="o"/>
            </a:pPr>
            <a:r>
              <a:rPr lang="en-US" sz="2400">
                <a:solidFill>
                  <a:srgbClr val="2237B4"/>
                </a:solidFill>
              </a:rPr>
              <a:t>Snack for FCE Events</a:t>
            </a:r>
            <a:endParaRPr sz="2400">
              <a:solidFill>
                <a:srgbClr val="2237B4"/>
              </a:solidFill>
            </a:endParaRPr>
          </a:p>
        </p:txBody>
      </p:sp>
      <p:sp>
        <p:nvSpPr>
          <p:cNvPr id="335" name="Google Shape;335;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is a Parent and Family Engagement Policy?</a:t>
            </a:r>
            <a:endParaRPr/>
          </a:p>
        </p:txBody>
      </p:sp>
      <p:sp>
        <p:nvSpPr>
          <p:cNvPr id="341" name="Google Shape;341;p27"/>
          <p:cNvSpPr txBox="1"/>
          <p:nvPr>
            <p:ph idx="1" type="body"/>
          </p:nvPr>
        </p:nvSpPr>
        <p:spPr>
          <a:xfrm>
            <a:off x="424873" y="1845734"/>
            <a:ext cx="9735127" cy="402336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760"/>
              <a:buChar char="►"/>
            </a:pPr>
            <a:r>
              <a:rPr lang="en-US" sz="2200">
                <a:solidFill>
                  <a:srgbClr val="2237B4"/>
                </a:solidFill>
              </a:rPr>
              <a:t>These plans address how the district and school will implement the parent and family engagement requirements of ESSA.  Components should include:</a:t>
            </a:r>
            <a:endParaRPr/>
          </a:p>
          <a:p>
            <a:pPr indent="-228600" lvl="3" marL="1600200" rtl="0" algn="l">
              <a:spcBef>
                <a:spcPts val="1000"/>
              </a:spcBef>
              <a:spcAft>
                <a:spcPts val="0"/>
              </a:spcAft>
              <a:buSzPts val="1440"/>
              <a:buFont typeface="Arial"/>
              <a:buChar char="•"/>
            </a:pPr>
            <a:r>
              <a:rPr lang="en-US" sz="1800">
                <a:solidFill>
                  <a:srgbClr val="2237B4"/>
                </a:solidFill>
              </a:rPr>
              <a:t>how parents and families can be involved in decision-making and activities</a:t>
            </a:r>
            <a:endParaRPr/>
          </a:p>
          <a:p>
            <a:pPr indent="-228600" lvl="3" marL="1600200" rtl="0" algn="l">
              <a:spcBef>
                <a:spcPts val="1000"/>
              </a:spcBef>
              <a:spcAft>
                <a:spcPts val="0"/>
              </a:spcAft>
              <a:buSzPts val="1440"/>
              <a:buFont typeface="Arial"/>
              <a:buChar char="•"/>
            </a:pPr>
            <a:r>
              <a:rPr lang="en-US" sz="1800">
                <a:solidFill>
                  <a:srgbClr val="2237B4"/>
                </a:solidFill>
              </a:rPr>
              <a:t>how parent and family engagement funds are being used</a:t>
            </a:r>
            <a:endParaRPr/>
          </a:p>
          <a:p>
            <a:pPr indent="-228600" lvl="3" marL="1600200" rtl="0" algn="l">
              <a:spcBef>
                <a:spcPts val="1000"/>
              </a:spcBef>
              <a:spcAft>
                <a:spcPts val="0"/>
              </a:spcAft>
              <a:buSzPts val="1440"/>
              <a:buFont typeface="Arial"/>
              <a:buChar char="•"/>
            </a:pPr>
            <a:r>
              <a:rPr lang="en-US" sz="1800">
                <a:solidFill>
                  <a:srgbClr val="2237B4"/>
                </a:solidFill>
              </a:rPr>
              <a:t>how information and training will be provided to families </a:t>
            </a:r>
            <a:endParaRPr/>
          </a:p>
          <a:p>
            <a:pPr indent="-228600" lvl="3" marL="1600200" rtl="0" algn="l">
              <a:spcBef>
                <a:spcPts val="1000"/>
              </a:spcBef>
              <a:spcAft>
                <a:spcPts val="0"/>
              </a:spcAft>
              <a:buSzPts val="1440"/>
              <a:buFont typeface="Arial"/>
              <a:buChar char="•"/>
            </a:pPr>
            <a:r>
              <a:rPr lang="en-US" sz="1800">
                <a:solidFill>
                  <a:srgbClr val="2237B4"/>
                </a:solidFill>
              </a:rPr>
              <a:t>how the school will build capacity in families and staff for strong parent and family engagement</a:t>
            </a:r>
            <a:endParaRPr/>
          </a:p>
          <a:p>
            <a:pPr indent="-342900" lvl="0" marL="342900" rtl="0" algn="l">
              <a:spcBef>
                <a:spcPts val="1000"/>
              </a:spcBef>
              <a:spcAft>
                <a:spcPts val="0"/>
              </a:spcAft>
              <a:buSzPts val="1760"/>
              <a:buChar char="►"/>
            </a:pPr>
            <a:r>
              <a:rPr lang="en-US" sz="2200">
                <a:solidFill>
                  <a:srgbClr val="2237B4"/>
                </a:solidFill>
              </a:rPr>
              <a:t>You, as a Title I parent or family member, have the right to be involved in the development of these plans.</a:t>
            </a:r>
            <a:endParaRPr/>
          </a:p>
          <a:p>
            <a:pPr indent="-204469" lvl="1" marL="742950" rtl="0" algn="l">
              <a:spcBef>
                <a:spcPts val="1000"/>
              </a:spcBef>
              <a:spcAft>
                <a:spcPts val="0"/>
              </a:spcAft>
              <a:buSzPts val="1280"/>
              <a:buNone/>
            </a:pPr>
            <a:r>
              <a:t/>
            </a:r>
            <a:endParaRPr>
              <a:solidFill>
                <a:srgbClr val="2237B4"/>
              </a:solidFill>
            </a:endParaRPr>
          </a:p>
          <a:p>
            <a:pPr indent="-204469" lvl="1" marL="742950" rtl="0" algn="l">
              <a:spcBef>
                <a:spcPts val="1000"/>
              </a:spcBef>
              <a:spcAft>
                <a:spcPts val="0"/>
              </a:spcAft>
              <a:buSzPts val="1280"/>
              <a:buNone/>
            </a:pPr>
            <a:r>
              <a:t/>
            </a:r>
            <a:endParaRPr/>
          </a:p>
          <a:p>
            <a:pPr indent="-204469" lvl="1" marL="742950" rtl="0" algn="l">
              <a:spcBef>
                <a:spcPts val="1000"/>
              </a:spcBef>
              <a:spcAft>
                <a:spcPts val="0"/>
              </a:spcAft>
              <a:buSzPts val="1280"/>
              <a:buNone/>
            </a:pPr>
            <a:r>
              <a:t/>
            </a:r>
            <a:endParaRPr/>
          </a:p>
          <a:p>
            <a:pPr indent="-204469" lvl="1" marL="742950" rtl="0" algn="l">
              <a:spcBef>
                <a:spcPts val="1000"/>
              </a:spcBef>
              <a:spcAft>
                <a:spcPts val="0"/>
              </a:spcAft>
              <a:buSzPts val="1280"/>
              <a:buNone/>
            </a:pPr>
            <a:r>
              <a:t/>
            </a:r>
            <a:endParaRPr/>
          </a:p>
          <a:p>
            <a:pPr indent="-204469" lvl="1" marL="742950" rtl="0" algn="l">
              <a:spcBef>
                <a:spcPts val="1000"/>
              </a:spcBef>
              <a:spcAft>
                <a:spcPts val="0"/>
              </a:spcAft>
              <a:buSzPts val="1280"/>
              <a:buNone/>
            </a:pPr>
            <a:r>
              <a:t/>
            </a:r>
            <a:endParaRPr/>
          </a:p>
          <a:p>
            <a:pPr indent="-251459" lvl="0" marL="342900" rtl="0" algn="l">
              <a:spcBef>
                <a:spcPts val="1000"/>
              </a:spcBef>
              <a:spcAft>
                <a:spcPts val="0"/>
              </a:spcAft>
              <a:buSzPts val="1440"/>
              <a:buNone/>
            </a:pPr>
            <a:r>
              <a:t/>
            </a:r>
            <a:endParaRPr/>
          </a:p>
        </p:txBody>
      </p:sp>
      <p:sp>
        <p:nvSpPr>
          <p:cNvPr id="342" name="Google Shape;34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is a Parent and Family Engagement Policy?</a:t>
            </a:r>
            <a:endParaRPr/>
          </a:p>
        </p:txBody>
      </p:sp>
      <p:sp>
        <p:nvSpPr>
          <p:cNvPr id="348" name="Google Shape;348;p28"/>
          <p:cNvSpPr txBox="1"/>
          <p:nvPr>
            <p:ph idx="1" type="body"/>
          </p:nvPr>
        </p:nvSpPr>
        <p:spPr>
          <a:xfrm>
            <a:off x="424874" y="2150532"/>
            <a:ext cx="9057794" cy="4108378"/>
          </a:xfrm>
          <a:prstGeom prst="rect">
            <a:avLst/>
          </a:prstGeom>
          <a:noFill/>
          <a:ln>
            <a:noFill/>
          </a:ln>
        </p:spPr>
        <p:txBody>
          <a:bodyPr anchorCtr="0" anchor="t" bIns="45700" lIns="91425" spcFirstLastPara="1" rIns="91425" wrap="square" tIns="45700">
            <a:normAutofit/>
          </a:bodyPr>
          <a:lstStyle/>
          <a:p>
            <a:pPr indent="-261620" lvl="0" marL="342900" rtl="0" algn="l">
              <a:spcBef>
                <a:spcPts val="0"/>
              </a:spcBef>
              <a:spcAft>
                <a:spcPts val="0"/>
              </a:spcAft>
              <a:buSzPts val="1280"/>
              <a:buNone/>
            </a:pPr>
            <a:r>
              <a:t/>
            </a:r>
            <a:endParaRPr sz="1600">
              <a:solidFill>
                <a:srgbClr val="2237B4"/>
              </a:solidFill>
            </a:endParaRPr>
          </a:p>
          <a:p>
            <a:pPr indent="-342900" lvl="0" marL="342900" rtl="0" algn="l">
              <a:spcBef>
                <a:spcPts val="1000"/>
              </a:spcBef>
              <a:spcAft>
                <a:spcPts val="0"/>
              </a:spcAft>
              <a:buSzPts val="1600"/>
              <a:buChar char="►"/>
            </a:pPr>
            <a:r>
              <a:rPr lang="en-US" sz="2000">
                <a:solidFill>
                  <a:srgbClr val="2237B4"/>
                </a:solidFill>
              </a:rPr>
              <a:t>The district Parent and Family Engagement Policy (I-270) can be found on the Knox County Schools website -&gt; Our District -&gt; Board of Education -&gt; Board Policies</a:t>
            </a:r>
            <a:endParaRPr/>
          </a:p>
          <a:p>
            <a:pPr indent="0" lvl="0" marL="0" rtl="0" algn="ctr">
              <a:spcBef>
                <a:spcPts val="1000"/>
              </a:spcBef>
              <a:spcAft>
                <a:spcPts val="0"/>
              </a:spcAft>
              <a:buSzPts val="1920"/>
              <a:buNone/>
            </a:pPr>
            <a:r>
              <a:rPr lang="en-US" sz="2400" u="sng">
                <a:solidFill>
                  <a:srgbClr val="2237B4"/>
                </a:solidFill>
                <a:hlinkClick r:id="rId3">
                  <a:extLst>
                    <a:ext uri="{A12FA001-AC4F-418D-AE19-62706E023703}">
                      <ahyp:hlinkClr val="tx"/>
                    </a:ext>
                  </a:extLst>
                </a:hlinkClick>
              </a:rPr>
              <a:t>www.knoxschools.org/Page/2107</a:t>
            </a:r>
            <a:endParaRPr sz="2400">
              <a:solidFill>
                <a:srgbClr val="2237B4"/>
              </a:solidFill>
            </a:endParaRPr>
          </a:p>
          <a:p>
            <a:pPr indent="-147319" lvl="3" marL="1600200" rtl="0" algn="l">
              <a:spcBef>
                <a:spcPts val="1000"/>
              </a:spcBef>
              <a:spcAft>
                <a:spcPts val="0"/>
              </a:spcAft>
              <a:buSzPts val="1280"/>
              <a:buFont typeface="Arial"/>
              <a:buNone/>
            </a:pPr>
            <a:r>
              <a:t/>
            </a:r>
            <a:endParaRPr sz="1600">
              <a:solidFill>
                <a:srgbClr val="2237B4"/>
              </a:solidFill>
            </a:endParaRPr>
          </a:p>
          <a:p>
            <a:pPr indent="-342900" lvl="0" marL="342900" rtl="0" algn="l">
              <a:spcBef>
                <a:spcPts val="1000"/>
              </a:spcBef>
              <a:spcAft>
                <a:spcPts val="0"/>
              </a:spcAft>
              <a:buSzPts val="1600"/>
              <a:buChar char="►"/>
            </a:pPr>
            <a:r>
              <a:rPr lang="en-US" sz="2000">
                <a:solidFill>
                  <a:srgbClr val="2237B4"/>
                </a:solidFill>
              </a:rPr>
              <a:t>The East Knox Parent and Family Engagement Policy is on our schools website -&gt; Families -&gt; Family Information-&gt; Title I Family Plan or Title I Compact</a:t>
            </a:r>
            <a:endParaRPr/>
          </a:p>
          <a:p>
            <a:pPr indent="0" lvl="0" marL="0" rtl="0" algn="ctr">
              <a:spcBef>
                <a:spcPts val="1000"/>
              </a:spcBef>
              <a:spcAft>
                <a:spcPts val="0"/>
              </a:spcAft>
              <a:buSzPts val="1920"/>
              <a:buNone/>
            </a:pPr>
            <a:r>
              <a:rPr lang="en-US" sz="2400" u="sng">
                <a:solidFill>
                  <a:srgbClr val="2237B4"/>
                </a:solidFill>
                <a:hlinkClick r:id="rId4">
                  <a:extLst>
                    <a:ext uri="{A12FA001-AC4F-418D-AE19-62706E023703}">
                      <ahyp:hlinkClr val="tx"/>
                    </a:ext>
                  </a:extLst>
                </a:hlinkClick>
              </a:rPr>
              <a:t>www.knoxschools.org/eastknoxes</a:t>
            </a:r>
            <a:endParaRPr sz="2400">
              <a:solidFill>
                <a:srgbClr val="2237B4"/>
              </a:solidFill>
            </a:endParaRPr>
          </a:p>
          <a:p>
            <a:pPr indent="-194309" lvl="1" marL="742950" rtl="0" algn="l">
              <a:spcBef>
                <a:spcPts val="1000"/>
              </a:spcBef>
              <a:spcAft>
                <a:spcPts val="0"/>
              </a:spcAft>
              <a:buSzPts val="1440"/>
              <a:buNone/>
            </a:pPr>
            <a:r>
              <a:t/>
            </a:r>
            <a:endParaRPr sz="1800">
              <a:solidFill>
                <a:srgbClr val="2237B4"/>
              </a:solidFill>
            </a:endParaRPr>
          </a:p>
          <a:p>
            <a:pPr indent="-204469" lvl="1" marL="742950" rtl="0" algn="l">
              <a:spcBef>
                <a:spcPts val="1000"/>
              </a:spcBef>
              <a:spcAft>
                <a:spcPts val="0"/>
              </a:spcAft>
              <a:buSzPts val="1280"/>
              <a:buNone/>
            </a:pPr>
            <a:r>
              <a:t/>
            </a:r>
            <a:endParaRPr/>
          </a:p>
          <a:p>
            <a:pPr indent="-204469" lvl="1" marL="742950" rtl="0" algn="l">
              <a:spcBef>
                <a:spcPts val="1000"/>
              </a:spcBef>
              <a:spcAft>
                <a:spcPts val="0"/>
              </a:spcAft>
              <a:buSzPts val="1280"/>
              <a:buNone/>
            </a:pPr>
            <a:r>
              <a:t/>
            </a:r>
            <a:endParaRPr/>
          </a:p>
          <a:p>
            <a:pPr indent="-204469" lvl="1" marL="742950" rtl="0" algn="l">
              <a:spcBef>
                <a:spcPts val="1000"/>
              </a:spcBef>
              <a:spcAft>
                <a:spcPts val="0"/>
              </a:spcAft>
              <a:buSzPts val="1280"/>
              <a:buNone/>
            </a:pPr>
            <a:r>
              <a:t/>
            </a:r>
            <a:endParaRPr/>
          </a:p>
          <a:p>
            <a:pPr indent="-204469" lvl="1" marL="742950" rtl="0" algn="l">
              <a:spcBef>
                <a:spcPts val="1000"/>
              </a:spcBef>
              <a:spcAft>
                <a:spcPts val="0"/>
              </a:spcAft>
              <a:buSzPts val="1280"/>
              <a:buNone/>
            </a:pPr>
            <a:r>
              <a:t/>
            </a:r>
            <a:endParaRPr/>
          </a:p>
          <a:p>
            <a:pPr indent="-251459" lvl="0" marL="342900" rtl="0" algn="l">
              <a:spcBef>
                <a:spcPts val="1000"/>
              </a:spcBef>
              <a:spcAft>
                <a:spcPts val="0"/>
              </a:spcAft>
              <a:buSzPts val="1440"/>
              <a:buNone/>
            </a:pPr>
            <a:r>
              <a:t/>
            </a:r>
            <a:endParaRPr/>
          </a:p>
        </p:txBody>
      </p:sp>
      <p:sp>
        <p:nvSpPr>
          <p:cNvPr id="349" name="Google Shape;349;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is a School-Parent Compact?</a:t>
            </a:r>
            <a:endParaRPr/>
          </a:p>
        </p:txBody>
      </p:sp>
      <p:sp>
        <p:nvSpPr>
          <p:cNvPr id="355" name="Google Shape;355;p29"/>
          <p:cNvSpPr txBox="1"/>
          <p:nvPr>
            <p:ph idx="1" type="body"/>
          </p:nvPr>
        </p:nvSpPr>
        <p:spPr>
          <a:xfrm>
            <a:off x="480291" y="1403131"/>
            <a:ext cx="10035309" cy="5281448"/>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80000"/>
              <a:buChar char="►"/>
            </a:pPr>
            <a:r>
              <a:rPr lang="en-US" sz="2000">
                <a:solidFill>
                  <a:srgbClr val="2237B4"/>
                </a:solidFill>
              </a:rPr>
              <a:t>A school-parent compact is a written commitment that outlines how the entire school community – teachers, families, and students will share the responsibility for improved academic achievement.</a:t>
            </a:r>
            <a:endParaRPr/>
          </a:p>
          <a:p>
            <a:pPr indent="-342900" lvl="0" marL="342900" rtl="0" algn="l">
              <a:spcBef>
                <a:spcPts val="1000"/>
              </a:spcBef>
              <a:spcAft>
                <a:spcPts val="0"/>
              </a:spcAft>
              <a:buSzPct val="80000"/>
              <a:buChar char="►"/>
            </a:pPr>
            <a:r>
              <a:rPr lang="en-US" sz="2000">
                <a:solidFill>
                  <a:srgbClr val="2237B4"/>
                </a:solidFill>
              </a:rPr>
              <a:t>The East Knox Parent and Family Engagement Policy is on our schools website -&gt; Families -&gt; Family Information-&gt; Title I Family Plan or Title I Compact</a:t>
            </a:r>
            <a:endParaRPr/>
          </a:p>
          <a:p>
            <a:pPr indent="0" lvl="0" marL="0" rtl="0" algn="ctr">
              <a:spcBef>
                <a:spcPts val="1000"/>
              </a:spcBef>
              <a:spcAft>
                <a:spcPts val="0"/>
              </a:spcAft>
              <a:buSzPct val="80000"/>
              <a:buNone/>
            </a:pPr>
            <a:r>
              <a:rPr lang="en-US" sz="2400" u="sng">
                <a:solidFill>
                  <a:srgbClr val="2237B4"/>
                </a:solidFill>
                <a:hlinkClick r:id="rId3">
                  <a:extLst>
                    <a:ext uri="{A12FA001-AC4F-418D-AE19-62706E023703}">
                      <ahyp:hlinkClr val="tx"/>
                    </a:ext>
                  </a:extLst>
                </a:hlinkClick>
              </a:rPr>
              <a:t>www.knoxschools.org/eastknoxes</a:t>
            </a:r>
            <a:endParaRPr sz="2000">
              <a:solidFill>
                <a:srgbClr val="2237B4"/>
              </a:solidFill>
            </a:endParaRPr>
          </a:p>
          <a:p>
            <a:pPr indent="-342900" lvl="0" marL="342900" rtl="0" algn="l">
              <a:spcBef>
                <a:spcPts val="1000"/>
              </a:spcBef>
              <a:spcAft>
                <a:spcPts val="0"/>
              </a:spcAft>
              <a:buSzPct val="80000"/>
              <a:buChar char="►"/>
            </a:pPr>
            <a:r>
              <a:rPr lang="en-US" sz="2000">
                <a:solidFill>
                  <a:srgbClr val="2237B4"/>
                </a:solidFill>
              </a:rPr>
              <a:t>The compact must describe how the school will:</a:t>
            </a:r>
            <a:endParaRPr/>
          </a:p>
          <a:p>
            <a:pPr indent="-228600" lvl="3" marL="1600200" rtl="0" algn="l">
              <a:spcBef>
                <a:spcPts val="1000"/>
              </a:spcBef>
              <a:spcAft>
                <a:spcPts val="0"/>
              </a:spcAft>
              <a:buSzPct val="79999"/>
              <a:buFont typeface="Arial"/>
              <a:buChar char="•"/>
            </a:pPr>
            <a:r>
              <a:rPr lang="en-US" sz="1800">
                <a:solidFill>
                  <a:srgbClr val="2237B4"/>
                </a:solidFill>
              </a:rPr>
              <a:t>provide high-quality curriculum and instruction</a:t>
            </a:r>
            <a:endParaRPr/>
          </a:p>
          <a:p>
            <a:pPr indent="-228600" lvl="3" marL="1600200" rtl="0" algn="l">
              <a:spcBef>
                <a:spcPts val="1000"/>
              </a:spcBef>
              <a:spcAft>
                <a:spcPts val="0"/>
              </a:spcAft>
              <a:buSzPct val="79999"/>
              <a:buFont typeface="Arial"/>
              <a:buChar char="•"/>
            </a:pPr>
            <a:r>
              <a:rPr lang="en-US" sz="1800">
                <a:solidFill>
                  <a:srgbClr val="2237B4"/>
                </a:solidFill>
              </a:rPr>
              <a:t>hold parent-teacher conferences, annually in elementary schools </a:t>
            </a:r>
            <a:endParaRPr/>
          </a:p>
          <a:p>
            <a:pPr indent="-228600" lvl="3" marL="1600200" rtl="0" algn="l">
              <a:spcBef>
                <a:spcPts val="1000"/>
              </a:spcBef>
              <a:spcAft>
                <a:spcPts val="0"/>
              </a:spcAft>
              <a:buSzPct val="79999"/>
              <a:buFont typeface="Arial"/>
              <a:buChar char="•"/>
            </a:pPr>
            <a:r>
              <a:rPr lang="en-US" sz="1800">
                <a:solidFill>
                  <a:srgbClr val="2237B4"/>
                </a:solidFill>
              </a:rPr>
              <a:t>provide parents with reports on their child’s progress</a:t>
            </a:r>
            <a:endParaRPr/>
          </a:p>
          <a:p>
            <a:pPr indent="-228600" lvl="3" marL="1600200" rtl="0" algn="l">
              <a:spcBef>
                <a:spcPts val="1000"/>
              </a:spcBef>
              <a:spcAft>
                <a:spcPts val="0"/>
              </a:spcAft>
              <a:buSzPct val="79999"/>
              <a:buFont typeface="Arial"/>
              <a:buChar char="•"/>
            </a:pPr>
            <a:r>
              <a:rPr lang="en-US" sz="1800">
                <a:solidFill>
                  <a:srgbClr val="2237B4"/>
                </a:solidFill>
              </a:rPr>
              <a:t>provide parents reasonable access to staff </a:t>
            </a:r>
            <a:endParaRPr/>
          </a:p>
          <a:p>
            <a:pPr indent="-228600" lvl="3" marL="1600200" rtl="0" algn="l">
              <a:spcBef>
                <a:spcPts val="1000"/>
              </a:spcBef>
              <a:spcAft>
                <a:spcPts val="0"/>
              </a:spcAft>
              <a:buSzPct val="79999"/>
              <a:buFont typeface="Arial"/>
              <a:buChar char="•"/>
            </a:pPr>
            <a:r>
              <a:rPr lang="en-US" sz="1800">
                <a:solidFill>
                  <a:srgbClr val="2237B4"/>
                </a:solidFill>
              </a:rPr>
              <a:t>provide parents opportunities to volunteer</a:t>
            </a:r>
            <a:endParaRPr/>
          </a:p>
          <a:p>
            <a:pPr indent="-228600" lvl="3" marL="1600200" rtl="0" algn="l">
              <a:spcBef>
                <a:spcPts val="1000"/>
              </a:spcBef>
              <a:spcAft>
                <a:spcPts val="0"/>
              </a:spcAft>
              <a:buSzPct val="79999"/>
              <a:buFont typeface="Arial"/>
              <a:buChar char="•"/>
            </a:pPr>
            <a:r>
              <a:rPr lang="en-US" sz="1800">
                <a:solidFill>
                  <a:srgbClr val="2237B4"/>
                </a:solidFill>
              </a:rPr>
              <a:t>ensure regular two-way meaningful communication between family members and staff, to the extent practicable, in a language family members can understand</a:t>
            </a:r>
            <a:endParaRPr/>
          </a:p>
          <a:p>
            <a:pPr indent="-342900" lvl="0" marL="342900" rtl="0" algn="l">
              <a:spcBef>
                <a:spcPts val="1000"/>
              </a:spcBef>
              <a:spcAft>
                <a:spcPts val="0"/>
              </a:spcAft>
              <a:buSzPct val="80000"/>
              <a:buChar char="►"/>
            </a:pPr>
            <a:r>
              <a:rPr lang="en-US" sz="2000">
                <a:solidFill>
                  <a:srgbClr val="2237B4"/>
                </a:solidFill>
              </a:rPr>
              <a:t>You, as a Title I parent or family member, have the right to be involved in the development of the compact.</a:t>
            </a:r>
            <a:endParaRPr/>
          </a:p>
          <a:p>
            <a:pPr indent="-258318" lvl="0" marL="342900" rtl="0" algn="l">
              <a:spcBef>
                <a:spcPts val="1000"/>
              </a:spcBef>
              <a:spcAft>
                <a:spcPts val="0"/>
              </a:spcAft>
              <a:buSzPct val="79999"/>
              <a:buNone/>
            </a:pPr>
            <a:r>
              <a:t/>
            </a:r>
            <a:endParaRPr/>
          </a:p>
          <a:p>
            <a:pPr indent="-258318" lvl="0" marL="342900" rtl="0" algn="l">
              <a:spcBef>
                <a:spcPts val="1000"/>
              </a:spcBef>
              <a:spcAft>
                <a:spcPts val="0"/>
              </a:spcAft>
              <a:buSzPct val="79999"/>
              <a:buNone/>
            </a:pPr>
            <a:r>
              <a:t/>
            </a:r>
            <a:endParaRPr/>
          </a:p>
          <a:p>
            <a:pPr indent="-210566" lvl="1" marL="742950" rtl="0" algn="l">
              <a:spcBef>
                <a:spcPts val="1000"/>
              </a:spcBef>
              <a:spcAft>
                <a:spcPts val="0"/>
              </a:spcAft>
              <a:buSzPct val="80000"/>
              <a:buNone/>
            </a:pPr>
            <a:r>
              <a:t/>
            </a:r>
            <a:endParaRPr/>
          </a:p>
        </p:txBody>
      </p:sp>
      <p:sp>
        <p:nvSpPr>
          <p:cNvPr id="356" name="Google Shape;356;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Please join us for a family input session </a:t>
            </a:r>
            <a:endParaRPr/>
          </a:p>
        </p:txBody>
      </p:sp>
      <p:sp>
        <p:nvSpPr>
          <p:cNvPr id="362" name="Google Shape;362;p30"/>
          <p:cNvSpPr txBox="1"/>
          <p:nvPr>
            <p:ph idx="1" type="body"/>
          </p:nvPr>
        </p:nvSpPr>
        <p:spPr>
          <a:xfrm>
            <a:off x="677334" y="2160590"/>
            <a:ext cx="8596800" cy="116730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80000"/>
              <a:buChar char="►"/>
            </a:pPr>
            <a:r>
              <a:rPr lang="en-US" sz="2800"/>
              <a:t>To develop our School Level Family Engagement Plan</a:t>
            </a:r>
            <a:endParaRPr/>
          </a:p>
          <a:p>
            <a:pPr indent="-342900" lvl="0" marL="342900" rtl="0" algn="l">
              <a:spcBef>
                <a:spcPts val="1000"/>
              </a:spcBef>
              <a:spcAft>
                <a:spcPts val="0"/>
              </a:spcAft>
              <a:buSzPct val="80000"/>
              <a:buChar char="►"/>
            </a:pPr>
            <a:r>
              <a:rPr lang="en-US" sz="2800"/>
              <a:t>To develop our School Compact</a:t>
            </a:r>
            <a:endParaRPr/>
          </a:p>
          <a:p>
            <a:pPr indent="-258318" lvl="0" marL="342900" rtl="0" algn="l">
              <a:spcBef>
                <a:spcPts val="1000"/>
              </a:spcBef>
              <a:spcAft>
                <a:spcPts val="0"/>
              </a:spcAft>
              <a:buSzPct val="79999"/>
              <a:buNone/>
            </a:pPr>
            <a:r>
              <a:t/>
            </a:r>
            <a:endParaRPr/>
          </a:p>
          <a:p>
            <a:pPr indent="-258318" lvl="0" marL="342900" rtl="0" algn="l">
              <a:spcBef>
                <a:spcPts val="1000"/>
              </a:spcBef>
              <a:spcAft>
                <a:spcPts val="0"/>
              </a:spcAft>
              <a:buSzPct val="79999"/>
              <a:buNone/>
            </a:pPr>
            <a:r>
              <a:t/>
            </a:r>
            <a:endParaRPr/>
          </a:p>
          <a:p>
            <a:pPr indent="-258318" lvl="0" marL="342900" rtl="0" algn="l">
              <a:spcBef>
                <a:spcPts val="1000"/>
              </a:spcBef>
              <a:spcAft>
                <a:spcPts val="0"/>
              </a:spcAft>
              <a:buSzPct val="79999"/>
              <a:buNone/>
            </a:pPr>
            <a:r>
              <a:t/>
            </a:r>
            <a:endParaRPr/>
          </a:p>
        </p:txBody>
      </p:sp>
      <p:sp>
        <p:nvSpPr>
          <p:cNvPr id="363" name="Google Shape;363;p30"/>
          <p:cNvSpPr txBox="1"/>
          <p:nvPr>
            <p:ph type="title"/>
          </p:nvPr>
        </p:nvSpPr>
        <p:spPr>
          <a:xfrm>
            <a:off x="540525" y="3932775"/>
            <a:ext cx="8596800" cy="2068500"/>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accent1"/>
              </a:buClr>
              <a:buSzPct val="89011"/>
              <a:buFont typeface="Trebuchet MS"/>
              <a:buNone/>
            </a:pPr>
            <a:r>
              <a:rPr lang="en-US" sz="4044"/>
              <a:t>Coffee with the Principals</a:t>
            </a:r>
            <a:endParaRPr sz="4044"/>
          </a:p>
          <a:p>
            <a:pPr indent="0" lvl="0" marL="0" rtl="0" algn="l">
              <a:spcBef>
                <a:spcPts val="0"/>
              </a:spcBef>
              <a:spcAft>
                <a:spcPts val="0"/>
              </a:spcAft>
              <a:buClr>
                <a:schemeClr val="accent1"/>
              </a:buClr>
              <a:buSzPct val="89011"/>
              <a:buFont typeface="Trebuchet MS"/>
              <a:buNone/>
            </a:pPr>
            <a:r>
              <a:rPr lang="en-US" sz="4044"/>
              <a:t>5:30 p.m. Thursday, Sept. 21, 2023</a:t>
            </a:r>
            <a:endParaRPr sz="4044"/>
          </a:p>
          <a:p>
            <a:pPr indent="0" lvl="0" marL="0" rtl="0" algn="l">
              <a:spcBef>
                <a:spcPts val="0"/>
              </a:spcBef>
              <a:spcAft>
                <a:spcPts val="0"/>
              </a:spcAft>
              <a:buClr>
                <a:schemeClr val="accent1"/>
              </a:buClr>
              <a:buSzPct val="89011"/>
              <a:buFont typeface="Trebuchet MS"/>
              <a:buNone/>
            </a:pPr>
            <a:r>
              <a:rPr lang="en-US" sz="4044"/>
              <a:t>7:45 a.m. Friday, Sept. 22, 2023</a:t>
            </a:r>
            <a:endParaRPr sz="4044"/>
          </a:p>
          <a:p>
            <a:pPr indent="0" lvl="0" marL="0" rtl="0" algn="l">
              <a:spcBef>
                <a:spcPts val="0"/>
              </a:spcBef>
              <a:spcAft>
                <a:spcPts val="0"/>
              </a:spcAft>
              <a:buClr>
                <a:schemeClr val="accent1"/>
              </a:buClr>
              <a:buSzPct val="100000"/>
              <a:buFont typeface="Trebuchet MS"/>
              <a:buNone/>
            </a:pPr>
            <a:r>
              <a:t/>
            </a:r>
            <a:endParaRPr/>
          </a:p>
          <a:p>
            <a:pPr indent="0" lvl="0" marL="0" rtl="0" algn="l">
              <a:spcBef>
                <a:spcPts val="0"/>
              </a:spcBef>
              <a:spcAft>
                <a:spcPts val="0"/>
              </a:spcAft>
              <a:buClr>
                <a:schemeClr val="accent1"/>
              </a:buClr>
              <a:buSzPct val="100000"/>
              <a:buFont typeface="Trebuchet MS"/>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1"/>
          <p:cNvSpPr txBox="1"/>
          <p:nvPr>
            <p:ph type="title"/>
          </p:nvPr>
        </p:nvSpPr>
        <p:spPr>
          <a:xfrm>
            <a:off x="677333" y="247339"/>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curriculum does our school use?</a:t>
            </a:r>
            <a:endParaRPr/>
          </a:p>
        </p:txBody>
      </p:sp>
      <p:sp>
        <p:nvSpPr>
          <p:cNvPr id="369" name="Google Shape;369;p31"/>
          <p:cNvSpPr txBox="1"/>
          <p:nvPr>
            <p:ph idx="1" type="body"/>
          </p:nvPr>
        </p:nvSpPr>
        <p:spPr>
          <a:xfrm>
            <a:off x="420045" y="1230488"/>
            <a:ext cx="9368532" cy="53801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2237B4"/>
              </a:buClr>
              <a:buSzPts val="1760"/>
              <a:buFont typeface="Noto Sans Symbols"/>
              <a:buChar char="▪"/>
            </a:pPr>
            <a:r>
              <a:rPr lang="en-US" sz="2200">
                <a:solidFill>
                  <a:srgbClr val="2237B4"/>
                </a:solidFill>
                <a:latin typeface="Trebuchet MS"/>
                <a:ea typeface="Trebuchet MS"/>
                <a:cs typeface="Trebuchet MS"/>
                <a:sym typeface="Trebuchet MS"/>
              </a:rPr>
              <a:t>The Tennessee Academic Standards provide a common set of expectations for what students will know and be able to do at the end of a grade for each subject area. </a:t>
            </a:r>
            <a:endParaRPr/>
          </a:p>
          <a:p>
            <a:pPr indent="-342900" lvl="0" marL="342900" rtl="0" algn="l">
              <a:spcBef>
                <a:spcPts val="1000"/>
              </a:spcBef>
              <a:spcAft>
                <a:spcPts val="0"/>
              </a:spcAft>
              <a:buClr>
                <a:srgbClr val="2237B4"/>
              </a:buClr>
              <a:buSzPts val="1760"/>
              <a:buFont typeface="Noto Sans Symbols"/>
              <a:buChar char="▪"/>
            </a:pPr>
            <a:r>
              <a:rPr lang="en-US" sz="2200">
                <a:solidFill>
                  <a:srgbClr val="2237B4"/>
                </a:solidFill>
                <a:latin typeface="Trebuchet MS"/>
                <a:ea typeface="Trebuchet MS"/>
                <a:cs typeface="Trebuchet MS"/>
                <a:sym typeface="Trebuchet MS"/>
              </a:rPr>
              <a:t>Tennessee's academic standards form the framework for everything taught at </a:t>
            </a:r>
            <a:r>
              <a:rPr b="1" lang="en-US" sz="2200">
                <a:solidFill>
                  <a:srgbClr val="2237B4"/>
                </a:solidFill>
                <a:latin typeface="Trebuchet MS"/>
                <a:ea typeface="Trebuchet MS"/>
                <a:cs typeface="Trebuchet MS"/>
                <a:sym typeface="Trebuchet MS"/>
              </a:rPr>
              <a:t>East Knox County Elem. School</a:t>
            </a:r>
            <a:endParaRPr/>
          </a:p>
          <a:p>
            <a:pPr indent="-342900" lvl="0" marL="342900" rtl="0" algn="l">
              <a:spcBef>
                <a:spcPts val="1000"/>
              </a:spcBef>
              <a:spcAft>
                <a:spcPts val="0"/>
              </a:spcAft>
              <a:buClr>
                <a:srgbClr val="2237B4"/>
              </a:buClr>
              <a:buSzPts val="1760"/>
              <a:buFont typeface="Noto Sans Symbols"/>
              <a:buChar char="▪"/>
            </a:pPr>
            <a:r>
              <a:rPr lang="en-US" sz="2200">
                <a:solidFill>
                  <a:srgbClr val="2237B4"/>
                </a:solidFill>
                <a:latin typeface="Trebuchet MS"/>
                <a:ea typeface="Trebuchet MS"/>
                <a:cs typeface="Trebuchet MS"/>
                <a:sym typeface="Trebuchet MS"/>
              </a:rPr>
              <a:t>For more information about Tennessee’s academic standards, see:</a:t>
            </a:r>
            <a:endParaRPr/>
          </a:p>
          <a:p>
            <a:pPr indent="0" lvl="3" marL="598043" rtl="0" algn="l">
              <a:spcBef>
                <a:spcPts val="1000"/>
              </a:spcBef>
              <a:spcAft>
                <a:spcPts val="0"/>
              </a:spcAft>
              <a:buSzPts val="1760"/>
              <a:buNone/>
            </a:pPr>
            <a:r>
              <a:rPr lang="en-US" sz="2200" u="sng">
                <a:solidFill>
                  <a:srgbClr val="2237B4"/>
                </a:solidFill>
                <a:latin typeface="Trebuchet MS"/>
                <a:ea typeface="Trebuchet MS"/>
                <a:cs typeface="Trebuchet MS"/>
                <a:sym typeface="Trebuchet MS"/>
                <a:hlinkClick r:id="rId3">
                  <a:extLst>
                    <a:ext uri="{A12FA001-AC4F-418D-AE19-62706E023703}">
                      <ahyp:hlinkClr val="tx"/>
                    </a:ext>
                  </a:extLst>
                </a:hlinkClick>
              </a:rPr>
              <a:t>https://www.tn.gov/content/tn/education/instruction/academic-standards.html</a:t>
            </a:r>
            <a:r>
              <a:rPr lang="en-US" sz="2200">
                <a:solidFill>
                  <a:srgbClr val="2237B4"/>
                </a:solidFill>
                <a:latin typeface="Trebuchet MS"/>
                <a:ea typeface="Trebuchet MS"/>
                <a:cs typeface="Trebuchet MS"/>
                <a:sym typeface="Trebuchet MS"/>
              </a:rPr>
              <a:t> </a:t>
            </a:r>
            <a:endParaRPr/>
          </a:p>
          <a:p>
            <a:pPr indent="-342900" lvl="2" marL="483743" rtl="0" algn="l">
              <a:spcBef>
                <a:spcPts val="1000"/>
              </a:spcBef>
              <a:spcAft>
                <a:spcPts val="0"/>
              </a:spcAft>
              <a:buClr>
                <a:srgbClr val="2237B4"/>
              </a:buClr>
              <a:buSzPts val="1920"/>
              <a:buChar char="►"/>
            </a:pPr>
            <a:r>
              <a:rPr lang="en-US" sz="2400">
                <a:solidFill>
                  <a:srgbClr val="2237B4"/>
                </a:solidFill>
                <a:latin typeface="Trebuchet MS"/>
                <a:ea typeface="Trebuchet MS"/>
                <a:cs typeface="Trebuchet MS"/>
                <a:sym typeface="Trebuchet MS"/>
              </a:rPr>
              <a:t>Curriculum</a:t>
            </a:r>
            <a:endParaRPr sz="1200">
              <a:solidFill>
                <a:srgbClr val="2237B4"/>
              </a:solidFill>
              <a:highlight>
                <a:srgbClr val="FFFFFF"/>
              </a:highlight>
              <a:latin typeface="Nunito"/>
              <a:ea typeface="Nunito"/>
              <a:cs typeface="Nunito"/>
              <a:sym typeface="Nunito"/>
            </a:endParaRPr>
          </a:p>
          <a:p>
            <a:pPr indent="-275590" lvl="1" marL="742950" rtl="0" algn="l">
              <a:lnSpc>
                <a:spcPct val="115000"/>
              </a:lnSpc>
              <a:spcBef>
                <a:spcPts val="0"/>
              </a:spcBef>
              <a:spcAft>
                <a:spcPts val="0"/>
              </a:spcAft>
              <a:buClr>
                <a:srgbClr val="2237B4"/>
              </a:buClr>
              <a:buSzPts val="1280"/>
              <a:buChar char="►"/>
            </a:pPr>
            <a:r>
              <a:rPr lang="en-US" sz="1200">
                <a:solidFill>
                  <a:srgbClr val="2237B4"/>
                </a:solidFill>
                <a:highlight>
                  <a:srgbClr val="FFFFFF"/>
                </a:highlight>
                <a:latin typeface="Nunito"/>
                <a:ea typeface="Nunito"/>
                <a:cs typeface="Nunito"/>
                <a:sym typeface="Nunito"/>
              </a:rPr>
              <a:t>TN BENCHMARK ADVANCE	 </a:t>
            </a:r>
            <a:r>
              <a:rPr b="1" lang="en-US" sz="1200">
                <a:solidFill>
                  <a:srgbClr val="2237B4"/>
                </a:solidFill>
                <a:highlight>
                  <a:srgbClr val="FFFFFF"/>
                </a:highlight>
                <a:latin typeface="Nunito"/>
                <a:ea typeface="Nunito"/>
                <a:cs typeface="Nunito"/>
                <a:sym typeface="Nunito"/>
              </a:rPr>
              <a:t>(READING LANG.ARTS)</a:t>
            </a:r>
            <a:r>
              <a:rPr lang="en-US" sz="1200">
                <a:solidFill>
                  <a:srgbClr val="2237B4"/>
                </a:solidFill>
                <a:highlight>
                  <a:srgbClr val="FFFFFF"/>
                </a:highlight>
                <a:latin typeface="Nunito"/>
                <a:ea typeface="Nunito"/>
                <a:cs typeface="Nunito"/>
                <a:sym typeface="Nunito"/>
              </a:rPr>
              <a:t>		BENCHMARK EDUCATION CO</a:t>
            </a:r>
            <a:endParaRPr sz="1200">
              <a:solidFill>
                <a:srgbClr val="2237B4"/>
              </a:solidFill>
              <a:highlight>
                <a:srgbClr val="FFFFFF"/>
              </a:highlight>
              <a:latin typeface="Nunito"/>
              <a:ea typeface="Nunito"/>
              <a:cs typeface="Nunito"/>
              <a:sym typeface="Nunito"/>
            </a:endParaRPr>
          </a:p>
          <a:p>
            <a:pPr indent="-275590" lvl="1" marL="742950" rtl="0" algn="l">
              <a:lnSpc>
                <a:spcPct val="115000"/>
              </a:lnSpc>
              <a:spcBef>
                <a:spcPts val="0"/>
              </a:spcBef>
              <a:spcAft>
                <a:spcPts val="0"/>
              </a:spcAft>
              <a:buClr>
                <a:srgbClr val="2237B4"/>
              </a:buClr>
              <a:buSzPts val="1280"/>
              <a:buChar char="►"/>
            </a:pPr>
            <a:r>
              <a:rPr lang="en-US" sz="1200">
                <a:solidFill>
                  <a:srgbClr val="2237B4"/>
                </a:solidFill>
                <a:highlight>
                  <a:srgbClr val="FFFFFF"/>
                </a:highlight>
                <a:latin typeface="Nunito"/>
                <a:ea typeface="Nunito"/>
                <a:cs typeface="Nunito"/>
                <a:sym typeface="Nunito"/>
              </a:rPr>
              <a:t>TN READY </a:t>
            </a:r>
            <a:r>
              <a:rPr b="1" lang="en-US" sz="1200">
                <a:solidFill>
                  <a:srgbClr val="2237B4"/>
                </a:solidFill>
                <a:highlight>
                  <a:srgbClr val="FFFFFF"/>
                </a:highlight>
                <a:latin typeface="Nunito"/>
                <a:ea typeface="Nunito"/>
                <a:cs typeface="Nunito"/>
                <a:sym typeface="Nunito"/>
              </a:rPr>
              <a:t>MATH </a:t>
            </a:r>
            <a:r>
              <a:rPr lang="en-US" sz="1200">
                <a:solidFill>
                  <a:srgbClr val="2237B4"/>
                </a:solidFill>
                <a:highlight>
                  <a:srgbClr val="FFFFFF"/>
                </a:highlight>
                <a:latin typeface="Nunito"/>
                <a:ea typeface="Nunito"/>
                <a:cs typeface="Nunito"/>
                <a:sym typeface="Nunito"/>
              </a:rPr>
              <a:t>							CURRICULUM ASSOCIATES</a:t>
            </a:r>
            <a:endParaRPr sz="1200">
              <a:solidFill>
                <a:srgbClr val="2237B4"/>
              </a:solidFill>
              <a:highlight>
                <a:srgbClr val="FFFFFF"/>
              </a:highlight>
              <a:latin typeface="Nunito"/>
              <a:ea typeface="Nunito"/>
              <a:cs typeface="Nunito"/>
              <a:sym typeface="Nunito"/>
            </a:endParaRPr>
          </a:p>
          <a:p>
            <a:pPr indent="-275590" lvl="1" marL="742950" rtl="0" algn="l">
              <a:lnSpc>
                <a:spcPct val="115000"/>
              </a:lnSpc>
              <a:spcBef>
                <a:spcPts val="0"/>
              </a:spcBef>
              <a:spcAft>
                <a:spcPts val="0"/>
              </a:spcAft>
              <a:buClr>
                <a:srgbClr val="2237B4"/>
              </a:buClr>
              <a:buSzPts val="1280"/>
              <a:buChar char="►"/>
            </a:pPr>
            <a:r>
              <a:rPr lang="en-US" sz="1200">
                <a:solidFill>
                  <a:srgbClr val="2237B4"/>
                </a:solidFill>
                <a:highlight>
                  <a:srgbClr val="FFFFFF"/>
                </a:highlight>
                <a:latin typeface="Nunito"/>
                <a:ea typeface="Nunito"/>
                <a:cs typeface="Nunito"/>
                <a:sym typeface="Nunito"/>
              </a:rPr>
              <a:t>(K-2) SOLID Start (</a:t>
            </a:r>
            <a:r>
              <a:rPr b="1" lang="en-US" sz="1200">
                <a:solidFill>
                  <a:srgbClr val="2237B4"/>
                </a:solidFill>
                <a:highlight>
                  <a:srgbClr val="FFFFFF"/>
                </a:highlight>
                <a:latin typeface="Nunito"/>
                <a:ea typeface="Nunito"/>
                <a:cs typeface="Nunito"/>
                <a:sym typeface="Nunito"/>
              </a:rPr>
              <a:t>SCIENCE </a:t>
            </a:r>
            <a:r>
              <a:rPr lang="en-US" sz="1200">
                <a:solidFill>
                  <a:srgbClr val="2237B4"/>
                </a:solidFill>
                <a:highlight>
                  <a:srgbClr val="FFFFFF"/>
                </a:highlight>
                <a:latin typeface="Nunito"/>
                <a:ea typeface="Nunito"/>
                <a:cs typeface="Nunito"/>
                <a:sym typeface="Nunito"/>
              </a:rPr>
              <a:t>Oral Language and Literacy Development from the Start of School)</a:t>
            </a:r>
            <a:endParaRPr sz="1200">
              <a:solidFill>
                <a:srgbClr val="2237B4"/>
              </a:solidFill>
              <a:highlight>
                <a:srgbClr val="FFFFFF"/>
              </a:highlight>
              <a:latin typeface="Nunito"/>
              <a:ea typeface="Nunito"/>
              <a:cs typeface="Nunito"/>
              <a:sym typeface="Nunito"/>
            </a:endParaRPr>
          </a:p>
          <a:p>
            <a:pPr indent="-275590" lvl="1" marL="742950" rtl="0" algn="l">
              <a:lnSpc>
                <a:spcPct val="115000"/>
              </a:lnSpc>
              <a:spcBef>
                <a:spcPts val="0"/>
              </a:spcBef>
              <a:spcAft>
                <a:spcPts val="0"/>
              </a:spcAft>
              <a:buClr>
                <a:srgbClr val="2237B4"/>
              </a:buClr>
              <a:buSzPts val="1280"/>
              <a:buChar char="►"/>
            </a:pPr>
            <a:r>
              <a:rPr lang="en-US" sz="1200">
                <a:solidFill>
                  <a:srgbClr val="2237B4"/>
                </a:solidFill>
                <a:highlight>
                  <a:srgbClr val="FFFFFF"/>
                </a:highlight>
                <a:latin typeface="Nunito"/>
                <a:ea typeface="Nunito"/>
                <a:cs typeface="Nunito"/>
                <a:sym typeface="Nunito"/>
              </a:rPr>
              <a:t>TN INSPIRE </a:t>
            </a:r>
            <a:r>
              <a:rPr b="1" lang="en-US" sz="1200">
                <a:solidFill>
                  <a:srgbClr val="2237B4"/>
                </a:solidFill>
                <a:highlight>
                  <a:srgbClr val="FFFFFF"/>
                </a:highlight>
                <a:latin typeface="Nunito"/>
                <a:ea typeface="Nunito"/>
                <a:cs typeface="Nunito"/>
                <a:sym typeface="Nunito"/>
              </a:rPr>
              <a:t>SCIENCE</a:t>
            </a:r>
            <a:r>
              <a:rPr lang="en-US" sz="1200">
                <a:solidFill>
                  <a:srgbClr val="2237B4"/>
                </a:solidFill>
                <a:highlight>
                  <a:srgbClr val="FFFFFF"/>
                </a:highlight>
                <a:latin typeface="Nunito"/>
                <a:ea typeface="Nunito"/>
                <a:cs typeface="Nunito"/>
                <a:sym typeface="Nunito"/>
              </a:rPr>
              <a:t> - BE A SCIENTIST NOTEBOOK (3-5)	MCGRAW HILL EDUCATIO</a:t>
            </a:r>
            <a:r>
              <a:rPr lang="en-US" sz="1200">
                <a:solidFill>
                  <a:srgbClr val="2237B4"/>
                </a:solidFill>
                <a:highlight>
                  <a:srgbClr val="FFFFFF"/>
                </a:highlight>
                <a:latin typeface="Nunito"/>
                <a:ea typeface="Nunito"/>
                <a:cs typeface="Nunito"/>
                <a:sym typeface="Nunito"/>
              </a:rPr>
              <a:t>N</a:t>
            </a:r>
            <a:endParaRPr sz="1200">
              <a:solidFill>
                <a:srgbClr val="2237B4"/>
              </a:solidFill>
              <a:highlight>
                <a:srgbClr val="FFFFFF"/>
              </a:highlight>
              <a:latin typeface="Nunito"/>
              <a:ea typeface="Nunito"/>
              <a:cs typeface="Nunito"/>
              <a:sym typeface="Nunito"/>
            </a:endParaRPr>
          </a:p>
          <a:p>
            <a:pPr indent="-275590" lvl="1" marL="742950" rtl="0" algn="l">
              <a:lnSpc>
                <a:spcPct val="115000"/>
              </a:lnSpc>
              <a:spcBef>
                <a:spcPts val="0"/>
              </a:spcBef>
              <a:spcAft>
                <a:spcPts val="0"/>
              </a:spcAft>
              <a:buClr>
                <a:srgbClr val="2237B4"/>
              </a:buClr>
              <a:buSzPts val="1280"/>
              <a:buChar char="►"/>
            </a:pPr>
            <a:r>
              <a:rPr lang="en-US" sz="1200">
                <a:solidFill>
                  <a:srgbClr val="2237B4"/>
                </a:solidFill>
                <a:highlight>
                  <a:srgbClr val="FFFFFF"/>
                </a:highlight>
                <a:latin typeface="Nunito"/>
                <a:ea typeface="Nunito"/>
                <a:cs typeface="Nunito"/>
                <a:sym typeface="Nunito"/>
              </a:rPr>
              <a:t>TN EXPERIENCE - </a:t>
            </a:r>
            <a:r>
              <a:rPr b="1" lang="en-US" sz="1200">
                <a:solidFill>
                  <a:srgbClr val="2237B4"/>
                </a:solidFill>
                <a:highlight>
                  <a:srgbClr val="FFFFFF"/>
                </a:highlight>
                <a:latin typeface="Nunito"/>
                <a:ea typeface="Nunito"/>
                <a:cs typeface="Nunito"/>
                <a:sym typeface="Nunito"/>
              </a:rPr>
              <a:t>SOCIAL STUDIES </a:t>
            </a:r>
            <a:r>
              <a:rPr lang="en-US" sz="1200">
                <a:solidFill>
                  <a:srgbClr val="2237B4"/>
                </a:solidFill>
                <a:highlight>
                  <a:srgbClr val="FFFFFF"/>
                </a:highlight>
                <a:latin typeface="Nunito"/>
                <a:ea typeface="Nunito"/>
                <a:cs typeface="Nunito"/>
                <a:sym typeface="Nunito"/>
              </a:rPr>
              <a:t>(Grades 3-5)</a:t>
            </a:r>
            <a:r>
              <a:rPr b="1" lang="en-US" sz="1200">
                <a:solidFill>
                  <a:srgbClr val="2237B4"/>
                </a:solidFill>
                <a:highlight>
                  <a:srgbClr val="FFFFFF"/>
                </a:highlight>
                <a:latin typeface="Nunito"/>
                <a:ea typeface="Nunito"/>
                <a:cs typeface="Nunito"/>
                <a:sym typeface="Nunito"/>
              </a:rPr>
              <a:t>	</a:t>
            </a:r>
            <a:r>
              <a:rPr lang="en-US" sz="1200">
                <a:solidFill>
                  <a:srgbClr val="2237B4"/>
                </a:solidFill>
                <a:highlight>
                  <a:srgbClr val="FFFFFF"/>
                </a:highlight>
                <a:latin typeface="Nunito"/>
                <a:ea typeface="Nunito"/>
                <a:cs typeface="Nunito"/>
                <a:sym typeface="Nunito"/>
              </a:rPr>
              <a:t>	GALLOPADE </a:t>
            </a:r>
            <a:endParaRPr sz="1200">
              <a:solidFill>
                <a:srgbClr val="2237B4"/>
              </a:solidFill>
              <a:highlight>
                <a:srgbClr val="FFFFFF"/>
              </a:highlight>
              <a:latin typeface="Nunito"/>
              <a:ea typeface="Nunito"/>
              <a:cs typeface="Nunito"/>
              <a:sym typeface="Nunito"/>
            </a:endParaRPr>
          </a:p>
          <a:p>
            <a:pPr indent="-270510" lvl="1" marL="742950" rtl="0" algn="l">
              <a:lnSpc>
                <a:spcPct val="115000"/>
              </a:lnSpc>
              <a:spcBef>
                <a:spcPts val="0"/>
              </a:spcBef>
              <a:spcAft>
                <a:spcPts val="0"/>
              </a:spcAft>
              <a:buClr>
                <a:srgbClr val="2237B4"/>
              </a:buClr>
              <a:buSzPts val="1200"/>
              <a:buFont typeface="Nunito"/>
              <a:buChar char="►"/>
            </a:pPr>
            <a:r>
              <a:rPr lang="en-US" sz="1200">
                <a:solidFill>
                  <a:srgbClr val="2237B4"/>
                </a:solidFill>
                <a:highlight>
                  <a:srgbClr val="FFFFFF"/>
                </a:highlight>
                <a:latin typeface="Nunito"/>
                <a:ea typeface="Nunito"/>
                <a:cs typeface="Nunito"/>
                <a:sym typeface="Nunito"/>
              </a:rPr>
              <a:t>INTO </a:t>
            </a:r>
            <a:r>
              <a:rPr b="1" lang="en-US" sz="1200">
                <a:solidFill>
                  <a:srgbClr val="2237B4"/>
                </a:solidFill>
                <a:highlight>
                  <a:srgbClr val="FFFFFF"/>
                </a:highlight>
                <a:latin typeface="Nunito"/>
                <a:ea typeface="Nunito"/>
                <a:cs typeface="Nunito"/>
                <a:sym typeface="Nunito"/>
              </a:rPr>
              <a:t>SOCIAL STUDIES</a:t>
            </a:r>
            <a:r>
              <a:rPr lang="en-US" sz="1200">
                <a:solidFill>
                  <a:srgbClr val="2237B4"/>
                </a:solidFill>
                <a:highlight>
                  <a:srgbClr val="FFFFFF"/>
                </a:highlight>
                <a:latin typeface="Nunito"/>
                <a:ea typeface="Nunito"/>
                <a:cs typeface="Nunito"/>
                <a:sym typeface="Nunito"/>
              </a:rPr>
              <a:t> (Grade 2)					HOUGHTON MIFFLIN HARCOURT</a:t>
            </a:r>
            <a:endParaRPr sz="1200">
              <a:solidFill>
                <a:srgbClr val="2237B4"/>
              </a:solidFill>
              <a:highlight>
                <a:srgbClr val="FFFFFF"/>
              </a:highlight>
              <a:latin typeface="Nunito"/>
              <a:ea typeface="Nunito"/>
              <a:cs typeface="Nunito"/>
              <a:sym typeface="Nunito"/>
            </a:endParaRPr>
          </a:p>
          <a:p>
            <a:pPr indent="-270510" lvl="1" marL="742950" rtl="0" algn="l">
              <a:lnSpc>
                <a:spcPct val="115000"/>
              </a:lnSpc>
              <a:spcBef>
                <a:spcPts val="0"/>
              </a:spcBef>
              <a:spcAft>
                <a:spcPts val="0"/>
              </a:spcAft>
              <a:buClr>
                <a:srgbClr val="2237B4"/>
              </a:buClr>
              <a:buSzPts val="1200"/>
              <a:buFont typeface="Nunito"/>
              <a:buChar char="►"/>
            </a:pPr>
            <a:r>
              <a:rPr lang="en-US" sz="1200">
                <a:solidFill>
                  <a:srgbClr val="2237B4"/>
                </a:solidFill>
                <a:highlight>
                  <a:srgbClr val="FFFFFF"/>
                </a:highlight>
                <a:latin typeface="Nunito"/>
                <a:ea typeface="Nunito"/>
                <a:cs typeface="Nunito"/>
                <a:sym typeface="Nunito"/>
              </a:rPr>
              <a:t>TN </a:t>
            </a:r>
            <a:r>
              <a:rPr b="1" lang="en-US" sz="1200">
                <a:solidFill>
                  <a:srgbClr val="2237B4"/>
                </a:solidFill>
                <a:highlight>
                  <a:srgbClr val="FFFFFF"/>
                </a:highlight>
                <a:latin typeface="Nunito"/>
                <a:ea typeface="Nunito"/>
                <a:cs typeface="Nunito"/>
                <a:sym typeface="Nunito"/>
              </a:rPr>
              <a:t>STUDIES</a:t>
            </a:r>
            <a:r>
              <a:rPr lang="en-US" sz="1200">
                <a:solidFill>
                  <a:srgbClr val="2237B4"/>
                </a:solidFill>
                <a:highlight>
                  <a:srgbClr val="FFFFFF"/>
                </a:highlight>
                <a:latin typeface="Nunito"/>
                <a:ea typeface="Nunito"/>
                <a:cs typeface="Nunito"/>
                <a:sym typeface="Nunito"/>
              </a:rPr>
              <a:t> WEEKLY (Grade K&amp;1)					AMERICAN LEGACY PUBLISHING</a:t>
            </a:r>
            <a:endParaRPr>
              <a:solidFill>
                <a:srgbClr val="FF0000"/>
              </a:solidFill>
              <a:latin typeface="Arial"/>
              <a:ea typeface="Arial"/>
              <a:cs typeface="Arial"/>
              <a:sym typeface="Arial"/>
            </a:endParaRPr>
          </a:p>
        </p:txBody>
      </p:sp>
      <p:sp>
        <p:nvSpPr>
          <p:cNvPr id="370" name="Google Shape;370;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tests will my child be taking</a:t>
            </a:r>
            <a:r>
              <a:rPr b="1" lang="en-US" sz="4400">
                <a:solidFill>
                  <a:srgbClr val="2237B4"/>
                </a:solidFill>
              </a:rPr>
              <a:t>?</a:t>
            </a:r>
            <a:endParaRPr/>
          </a:p>
        </p:txBody>
      </p:sp>
      <p:sp>
        <p:nvSpPr>
          <p:cNvPr id="376" name="Google Shape;376;p32"/>
          <p:cNvSpPr txBox="1"/>
          <p:nvPr>
            <p:ph idx="1" type="body"/>
          </p:nvPr>
        </p:nvSpPr>
        <p:spPr>
          <a:xfrm>
            <a:off x="677334" y="1516012"/>
            <a:ext cx="8596668" cy="4051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2237B4"/>
              </a:buClr>
              <a:buSzPts val="2880"/>
              <a:buFont typeface="Noto Sans Symbols"/>
              <a:buChar char="▪"/>
            </a:pPr>
            <a:r>
              <a:rPr lang="en-US" sz="3600">
                <a:solidFill>
                  <a:srgbClr val="2237B4"/>
                </a:solidFill>
              </a:rPr>
              <a:t>Universal Screener: Reading and Math – 3 times a year (K-5)</a:t>
            </a:r>
            <a:endParaRPr/>
          </a:p>
          <a:p>
            <a:pPr indent="-342900" lvl="0" marL="342900" rtl="0" algn="l">
              <a:spcBef>
                <a:spcPts val="1000"/>
              </a:spcBef>
              <a:spcAft>
                <a:spcPts val="0"/>
              </a:spcAft>
              <a:buClr>
                <a:srgbClr val="2237B4"/>
              </a:buClr>
              <a:buSzPts val="2880"/>
              <a:buFont typeface="Noto Sans Symbols"/>
              <a:buChar char="▪"/>
            </a:pPr>
            <a:r>
              <a:rPr lang="en-US" sz="3600">
                <a:solidFill>
                  <a:srgbClr val="2237B4"/>
                </a:solidFill>
              </a:rPr>
              <a:t>Mastery View Predictive Assessment – 2 times a year (2-5)</a:t>
            </a:r>
            <a:endParaRPr/>
          </a:p>
          <a:p>
            <a:pPr indent="-342900" lvl="0" marL="342900" rtl="0" algn="l">
              <a:spcBef>
                <a:spcPts val="1000"/>
              </a:spcBef>
              <a:spcAft>
                <a:spcPts val="0"/>
              </a:spcAft>
              <a:buClr>
                <a:srgbClr val="2237B4"/>
              </a:buClr>
              <a:buSzPts val="2880"/>
              <a:buFont typeface="Noto Sans Symbols"/>
              <a:buChar char="▪"/>
            </a:pPr>
            <a:r>
              <a:rPr lang="en-US" sz="3600">
                <a:solidFill>
                  <a:srgbClr val="2237B4"/>
                </a:solidFill>
              </a:rPr>
              <a:t>TCAPs for 3</a:t>
            </a:r>
            <a:r>
              <a:rPr baseline="30000" lang="en-US" sz="3600">
                <a:solidFill>
                  <a:srgbClr val="2237B4"/>
                </a:solidFill>
              </a:rPr>
              <a:t>rd</a:t>
            </a:r>
            <a:r>
              <a:rPr lang="en-US" sz="3600">
                <a:solidFill>
                  <a:srgbClr val="2237B4"/>
                </a:solidFill>
              </a:rPr>
              <a:t>-5</a:t>
            </a:r>
            <a:r>
              <a:rPr baseline="30000" lang="en-US" sz="3600">
                <a:solidFill>
                  <a:srgbClr val="2237B4"/>
                </a:solidFill>
              </a:rPr>
              <a:t>th</a:t>
            </a:r>
            <a:r>
              <a:rPr lang="en-US" sz="3600">
                <a:solidFill>
                  <a:srgbClr val="2237B4"/>
                </a:solidFill>
              </a:rPr>
              <a:t> grade  (paper)</a:t>
            </a:r>
            <a:endParaRPr/>
          </a:p>
          <a:p>
            <a:pPr indent="-285750" lvl="1" marL="742950" rtl="0" algn="l">
              <a:spcBef>
                <a:spcPts val="1000"/>
              </a:spcBef>
              <a:spcAft>
                <a:spcPts val="0"/>
              </a:spcAft>
              <a:buClr>
                <a:srgbClr val="2237B4"/>
              </a:buClr>
              <a:buSzPts val="2880"/>
              <a:buFont typeface="Noto Sans Symbols"/>
              <a:buChar char="▪"/>
            </a:pPr>
            <a:r>
              <a:rPr lang="en-US" sz="3600">
                <a:solidFill>
                  <a:srgbClr val="2237B4"/>
                </a:solidFill>
              </a:rPr>
              <a:t>April 15-30, 2024</a:t>
            </a:r>
            <a:endParaRPr/>
          </a:p>
          <a:p>
            <a:pPr indent="-342900" lvl="0" marL="342900" rtl="0" algn="l">
              <a:spcBef>
                <a:spcPts val="1000"/>
              </a:spcBef>
              <a:spcAft>
                <a:spcPts val="0"/>
              </a:spcAft>
              <a:buClr>
                <a:srgbClr val="2237B4"/>
              </a:buClr>
              <a:buSzPts val="2880"/>
              <a:buFont typeface="Noto Sans Symbols"/>
              <a:buChar char="▪"/>
            </a:pPr>
            <a:r>
              <a:rPr lang="en-US" sz="3600">
                <a:solidFill>
                  <a:srgbClr val="2237B4"/>
                </a:solidFill>
              </a:rPr>
              <a:t>Classroom assessments</a:t>
            </a:r>
            <a:endParaRPr/>
          </a:p>
        </p:txBody>
      </p:sp>
      <p:sp>
        <p:nvSpPr>
          <p:cNvPr id="377" name="Google Shape;377;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How can I be involved?</a:t>
            </a:r>
            <a:endParaRPr/>
          </a:p>
        </p:txBody>
      </p:sp>
      <p:sp>
        <p:nvSpPr>
          <p:cNvPr id="383" name="Google Shape;383;p33"/>
          <p:cNvSpPr txBox="1"/>
          <p:nvPr>
            <p:ph idx="1" type="body"/>
          </p:nvPr>
        </p:nvSpPr>
        <p:spPr>
          <a:xfrm>
            <a:off x="678731" y="1454047"/>
            <a:ext cx="9109846" cy="495244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rgbClr val="2237B4"/>
              </a:buClr>
              <a:buSzPts val="1600"/>
              <a:buFont typeface="Noto Sans Symbols"/>
              <a:buChar char="▪"/>
            </a:pPr>
            <a:r>
              <a:rPr lang="en-US" sz="2000">
                <a:solidFill>
                  <a:srgbClr val="2237B4"/>
                </a:solidFill>
              </a:rPr>
              <a:t>We need you! Research has proven that family engagement in education has more impact on student achievement than any other factor.</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Please contact </a:t>
            </a:r>
            <a:r>
              <a:rPr lang="en-US" sz="2000" u="sng">
                <a:solidFill>
                  <a:srgbClr val="2237B4"/>
                </a:solidFill>
                <a:hlinkClick r:id="rId3">
                  <a:extLst>
                    <a:ext uri="{A12FA001-AC4F-418D-AE19-62706E023703}">
                      <ahyp:hlinkClr val="tx"/>
                    </a:ext>
                  </a:extLst>
                </a:hlinkClick>
              </a:rPr>
              <a:t>Kristi.woods@Knoxschools.org</a:t>
            </a:r>
            <a:r>
              <a:rPr lang="en-US" sz="2000">
                <a:solidFill>
                  <a:srgbClr val="2237B4"/>
                </a:solidFill>
              </a:rPr>
              <a:t> to get involved with the school improvement plan</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To give input on our Parent and Family Engagement Policy, please complete the survey. </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To give input on our</a:t>
            </a:r>
            <a:r>
              <a:rPr lang="en-US" sz="2000">
                <a:solidFill>
                  <a:srgbClr val="2237B4"/>
                </a:solidFill>
              </a:rPr>
              <a:t> School Parent Compact, please complete the survey.  Your voice matters</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Come to parent conferences - We need to learn from you about your child</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Support your child’s teacher</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Come to Family Fun Nights</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Volunteer at the Winter Festival, Saturday, Dec. 2nd</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Join our PTO….</a:t>
            </a:r>
            <a:endParaRPr sz="2000">
              <a:solidFill>
                <a:srgbClr val="2237B4"/>
              </a:solidFill>
            </a:endParaRPr>
          </a:p>
          <a:p>
            <a:pPr indent="-251459" lvl="0" marL="342900" rtl="0" algn="l">
              <a:spcBef>
                <a:spcPts val="1000"/>
              </a:spcBef>
              <a:spcAft>
                <a:spcPts val="0"/>
              </a:spcAft>
              <a:buClr>
                <a:srgbClr val="3F3F3F"/>
              </a:buClr>
              <a:buSzPts val="1440"/>
              <a:buFont typeface="Noto Sans Symbols"/>
              <a:buNone/>
            </a:pPr>
            <a:r>
              <a:t/>
            </a:r>
            <a:endParaRPr>
              <a:solidFill>
                <a:srgbClr val="2237B4"/>
              </a:solidFill>
              <a:latin typeface="Arial"/>
              <a:ea typeface="Arial"/>
              <a:cs typeface="Arial"/>
              <a:sym typeface="Arial"/>
            </a:endParaRPr>
          </a:p>
        </p:txBody>
      </p:sp>
      <p:sp>
        <p:nvSpPr>
          <p:cNvPr id="384" name="Google Shape;384;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275a72c221e_0_1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How can I be involved?</a:t>
            </a:r>
            <a:endParaRPr/>
          </a:p>
        </p:txBody>
      </p:sp>
      <p:sp>
        <p:nvSpPr>
          <p:cNvPr id="390" name="Google Shape;390;g275a72c221e_0_13"/>
          <p:cNvSpPr txBox="1"/>
          <p:nvPr>
            <p:ph idx="1" type="body"/>
          </p:nvPr>
        </p:nvSpPr>
        <p:spPr>
          <a:xfrm>
            <a:off x="678731" y="1454047"/>
            <a:ext cx="9109800" cy="49524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rgbClr val="2237B4"/>
              </a:buClr>
              <a:buSzPts val="1600"/>
              <a:buFont typeface="Noto Sans Symbols"/>
              <a:buChar char="▪"/>
            </a:pPr>
            <a:r>
              <a:rPr lang="en-US" sz="2000">
                <a:solidFill>
                  <a:srgbClr val="2237B4"/>
                </a:solidFill>
              </a:rPr>
              <a:t>We need you! Research has proven that family engagement in education has more impact on student achievement than any other factor.</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Please contact </a:t>
            </a:r>
            <a:r>
              <a:rPr lang="en-US" sz="2000" u="sng">
                <a:solidFill>
                  <a:srgbClr val="2237B4"/>
                </a:solidFill>
                <a:hlinkClick r:id="rId3">
                  <a:extLst>
                    <a:ext uri="{A12FA001-AC4F-418D-AE19-62706E023703}">
                      <ahyp:hlinkClr val="tx"/>
                    </a:ext>
                  </a:extLst>
                </a:hlinkClick>
              </a:rPr>
              <a:t>Kristi.woods@Knoxschools.org</a:t>
            </a:r>
            <a:r>
              <a:rPr lang="en-US" sz="2000">
                <a:solidFill>
                  <a:srgbClr val="2237B4"/>
                </a:solidFill>
              </a:rPr>
              <a:t> to get involved with the school improvement plan</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To give input on our Parent and Family Engagement Policy, please complete the survey. </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To give input on our School Parent Compact, please complete the survey.  Your voice matters</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Come to parent conferences</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Support your child’s teacher</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Come to Family Fun Nights</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Volunteer at the Winter Festival, Saturday, Dec. 2nd</a:t>
            </a:r>
            <a:endParaRPr/>
          </a:p>
          <a:p>
            <a:pPr indent="-342900" lvl="0" marL="342900" rtl="0" algn="l">
              <a:spcBef>
                <a:spcPts val="1000"/>
              </a:spcBef>
              <a:spcAft>
                <a:spcPts val="0"/>
              </a:spcAft>
              <a:buClr>
                <a:srgbClr val="2237B4"/>
              </a:buClr>
              <a:buSzPts val="1600"/>
              <a:buFont typeface="Noto Sans Symbols"/>
              <a:buChar char="▪"/>
            </a:pPr>
            <a:r>
              <a:rPr lang="en-US" sz="2000">
                <a:solidFill>
                  <a:srgbClr val="2237B4"/>
                </a:solidFill>
              </a:rPr>
              <a:t>Join our PTO….</a:t>
            </a:r>
            <a:endParaRPr sz="2000">
              <a:solidFill>
                <a:srgbClr val="2237B4"/>
              </a:solidFill>
            </a:endParaRPr>
          </a:p>
          <a:p>
            <a:pPr indent="-251459" lvl="0" marL="342900" rtl="0" algn="l">
              <a:spcBef>
                <a:spcPts val="1000"/>
              </a:spcBef>
              <a:spcAft>
                <a:spcPts val="0"/>
              </a:spcAft>
              <a:buClr>
                <a:srgbClr val="3F3F3F"/>
              </a:buClr>
              <a:buSzPts val="1440"/>
              <a:buFont typeface="Noto Sans Symbols"/>
              <a:buNone/>
            </a:pPr>
            <a:r>
              <a:t/>
            </a:r>
            <a:endParaRPr>
              <a:solidFill>
                <a:srgbClr val="2237B4"/>
              </a:solidFill>
              <a:latin typeface="Arial"/>
              <a:ea typeface="Arial"/>
              <a:cs typeface="Arial"/>
              <a:sym typeface="Arial"/>
            </a:endParaRPr>
          </a:p>
        </p:txBody>
      </p:sp>
      <p:sp>
        <p:nvSpPr>
          <p:cNvPr id="391" name="Google Shape;391;g275a72c221e_0_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75a72c221e_0_1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lang="en-US" u="sng"/>
              <a:t>Admin Wish List: </a:t>
            </a:r>
            <a:endParaRPr u="sng"/>
          </a:p>
        </p:txBody>
      </p:sp>
      <p:sp>
        <p:nvSpPr>
          <p:cNvPr id="397" name="Google Shape;397;g275a72c221e_0_19"/>
          <p:cNvSpPr txBox="1"/>
          <p:nvPr>
            <p:ph idx="1" type="body"/>
          </p:nvPr>
        </p:nvSpPr>
        <p:spPr>
          <a:xfrm>
            <a:off x="461525" y="1454050"/>
            <a:ext cx="9663000" cy="4952400"/>
          </a:xfrm>
          <a:prstGeom prst="rect">
            <a:avLst/>
          </a:prstGeom>
          <a:noFill/>
          <a:ln>
            <a:noFill/>
          </a:ln>
        </p:spPr>
        <p:txBody>
          <a:bodyPr anchorCtr="0" anchor="t" bIns="45700" lIns="91425" spcFirstLastPara="1" rIns="91425" wrap="square" tIns="45700">
            <a:normAutofit lnSpcReduction="20000"/>
          </a:bodyPr>
          <a:lstStyle/>
          <a:p>
            <a:pPr indent="-469900" lvl="0" marL="342900" rtl="0" algn="l">
              <a:spcBef>
                <a:spcPts val="1000"/>
              </a:spcBef>
              <a:spcAft>
                <a:spcPts val="0"/>
              </a:spcAft>
              <a:buClr>
                <a:srgbClr val="2237B4"/>
              </a:buClr>
              <a:buSzPts val="3600"/>
              <a:buFont typeface="Noto Sans Symbols"/>
              <a:buChar char="▪"/>
            </a:pPr>
            <a:r>
              <a:rPr lang="en-US" sz="3600">
                <a:solidFill>
                  <a:srgbClr val="2237B4"/>
                </a:solidFill>
              </a:rPr>
              <a:t>Door prizes for Staff Meetings</a:t>
            </a:r>
            <a:endParaRPr sz="3600">
              <a:solidFill>
                <a:srgbClr val="2237B4"/>
              </a:solidFill>
            </a:endParaRPr>
          </a:p>
          <a:p>
            <a:pPr indent="-469900" lvl="0" marL="342900" rtl="0" algn="l">
              <a:spcBef>
                <a:spcPts val="1000"/>
              </a:spcBef>
              <a:spcAft>
                <a:spcPts val="0"/>
              </a:spcAft>
              <a:buClr>
                <a:srgbClr val="2237B4"/>
              </a:buClr>
              <a:buSzPts val="3600"/>
              <a:buChar char="▪"/>
            </a:pPr>
            <a:r>
              <a:rPr lang="en-US" sz="3600">
                <a:solidFill>
                  <a:srgbClr val="2237B4"/>
                </a:solidFill>
              </a:rPr>
              <a:t>Treats for teachers / staff - “Woohoo wagon” </a:t>
            </a:r>
            <a:endParaRPr sz="3600">
              <a:solidFill>
                <a:srgbClr val="2237B4"/>
              </a:solidFill>
            </a:endParaRPr>
          </a:p>
          <a:p>
            <a:pPr indent="-469900" lvl="0" marL="342900" rtl="0" algn="l">
              <a:spcBef>
                <a:spcPts val="1000"/>
              </a:spcBef>
              <a:spcAft>
                <a:spcPts val="0"/>
              </a:spcAft>
              <a:buClr>
                <a:srgbClr val="2237B4"/>
              </a:buClr>
              <a:buSzPts val="3600"/>
              <a:buChar char="▪"/>
            </a:pPr>
            <a:r>
              <a:rPr lang="en-US" sz="3600">
                <a:solidFill>
                  <a:srgbClr val="2237B4"/>
                </a:solidFill>
              </a:rPr>
              <a:t>Lunches for Staff</a:t>
            </a:r>
            <a:endParaRPr sz="3600">
              <a:solidFill>
                <a:srgbClr val="2237B4"/>
              </a:solidFill>
            </a:endParaRPr>
          </a:p>
          <a:p>
            <a:pPr indent="-469900" lvl="0" marL="342900" rtl="0" algn="l">
              <a:spcBef>
                <a:spcPts val="1000"/>
              </a:spcBef>
              <a:spcAft>
                <a:spcPts val="0"/>
              </a:spcAft>
              <a:buClr>
                <a:srgbClr val="2237B4"/>
              </a:buClr>
              <a:buSzPts val="3600"/>
              <a:buChar char="▪"/>
            </a:pPr>
            <a:r>
              <a:rPr lang="en-US" sz="3600">
                <a:solidFill>
                  <a:srgbClr val="2237B4"/>
                </a:solidFill>
              </a:rPr>
              <a:t>Donations to provide teacher incentives</a:t>
            </a:r>
            <a:endParaRPr sz="3600">
              <a:solidFill>
                <a:srgbClr val="2237B4"/>
              </a:solidFill>
            </a:endParaRPr>
          </a:p>
          <a:p>
            <a:pPr indent="-469900" lvl="0" marL="342900" rtl="0" algn="l">
              <a:spcBef>
                <a:spcPts val="1000"/>
              </a:spcBef>
              <a:spcAft>
                <a:spcPts val="0"/>
              </a:spcAft>
              <a:buClr>
                <a:srgbClr val="2237B4"/>
              </a:buClr>
              <a:buSzPts val="3600"/>
              <a:buChar char="▪"/>
            </a:pPr>
            <a:r>
              <a:rPr lang="en-US" sz="3600">
                <a:solidFill>
                  <a:srgbClr val="2237B4"/>
                </a:solidFill>
              </a:rPr>
              <a:t>Donations toward Water Bottle Filling Station for yellow wing ($1300)</a:t>
            </a:r>
            <a:endParaRPr sz="3600">
              <a:solidFill>
                <a:srgbClr val="2237B4"/>
              </a:solidFill>
            </a:endParaRPr>
          </a:p>
          <a:p>
            <a:pPr indent="-469900" lvl="0" marL="342900" rtl="0" algn="l">
              <a:spcBef>
                <a:spcPts val="1000"/>
              </a:spcBef>
              <a:spcAft>
                <a:spcPts val="0"/>
              </a:spcAft>
              <a:buClr>
                <a:srgbClr val="2237B4"/>
              </a:buClr>
              <a:buSzPts val="3600"/>
              <a:buChar char="▪"/>
            </a:pPr>
            <a:r>
              <a:rPr lang="en-US" sz="3600">
                <a:solidFill>
                  <a:srgbClr val="2237B4"/>
                </a:solidFill>
              </a:rPr>
              <a:t>Outdoor Eating &amp; Learning at back entrance (courtyard) </a:t>
            </a:r>
            <a:endParaRPr>
              <a:solidFill>
                <a:srgbClr val="2237B4"/>
              </a:solidFill>
              <a:latin typeface="Arial"/>
              <a:ea typeface="Arial"/>
              <a:cs typeface="Arial"/>
              <a:sym typeface="Arial"/>
            </a:endParaRPr>
          </a:p>
        </p:txBody>
      </p:sp>
      <p:sp>
        <p:nvSpPr>
          <p:cNvPr id="398" name="Google Shape;398;g275a72c221e_0_1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677335" y="677333"/>
            <a:ext cx="8596668" cy="94826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237B4"/>
              </a:buClr>
              <a:buSzPts val="4000"/>
              <a:buFont typeface="Trebuchet MS"/>
              <a:buNone/>
            </a:pPr>
            <a:r>
              <a:rPr lang="en-US">
                <a:solidFill>
                  <a:srgbClr val="2237B4"/>
                </a:solidFill>
              </a:rPr>
              <a:t>Why are we here?</a:t>
            </a:r>
            <a:endParaRPr/>
          </a:p>
        </p:txBody>
      </p:sp>
      <p:sp>
        <p:nvSpPr>
          <p:cNvPr id="166" name="Google Shape;166;p3"/>
          <p:cNvSpPr txBox="1"/>
          <p:nvPr>
            <p:ph idx="1" type="body"/>
          </p:nvPr>
        </p:nvSpPr>
        <p:spPr>
          <a:xfrm>
            <a:off x="677325" y="1845725"/>
            <a:ext cx="8976600" cy="3945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rPr lang="en-US" sz="3000">
                <a:solidFill>
                  <a:srgbClr val="2237B4"/>
                </a:solidFill>
              </a:rPr>
              <a:t>The Every Student Succeeds Act (ESSA) requires that each Title I school hold an annual meeting of Title I families in order to:</a:t>
            </a:r>
            <a:endParaRPr/>
          </a:p>
          <a:p>
            <a:pPr indent="-342900" lvl="3" marL="1714500" rtl="0" algn="l">
              <a:spcBef>
                <a:spcPts val="1000"/>
              </a:spcBef>
              <a:spcAft>
                <a:spcPts val="0"/>
              </a:spcAft>
              <a:buSzPts val="1920"/>
              <a:buFont typeface="Arial"/>
              <a:buChar char="•"/>
            </a:pPr>
            <a:r>
              <a:rPr lang="en-US" sz="2400">
                <a:solidFill>
                  <a:srgbClr val="2237B4"/>
                </a:solidFill>
              </a:rPr>
              <a:t>Inform you of your school’s participation in Title I.</a:t>
            </a:r>
            <a:endParaRPr/>
          </a:p>
          <a:p>
            <a:pPr indent="-342900" lvl="3" marL="1714500" rtl="0" algn="l">
              <a:spcBef>
                <a:spcPts val="1000"/>
              </a:spcBef>
              <a:spcAft>
                <a:spcPts val="0"/>
              </a:spcAft>
              <a:buSzPts val="1920"/>
              <a:buFont typeface="Arial"/>
              <a:buChar char="•"/>
            </a:pPr>
            <a:r>
              <a:rPr lang="en-US" sz="2400">
                <a:solidFill>
                  <a:srgbClr val="2237B4"/>
                </a:solidFill>
              </a:rPr>
              <a:t>Explain the requirements of Title I.</a:t>
            </a:r>
            <a:endParaRPr/>
          </a:p>
          <a:p>
            <a:pPr indent="-342900" lvl="3" marL="1714500" rtl="0" algn="l">
              <a:spcBef>
                <a:spcPts val="1000"/>
              </a:spcBef>
              <a:spcAft>
                <a:spcPts val="0"/>
              </a:spcAft>
              <a:buSzPts val="1920"/>
              <a:buFont typeface="Arial"/>
              <a:buChar char="•"/>
            </a:pPr>
            <a:r>
              <a:rPr lang="en-US" sz="2400">
                <a:solidFill>
                  <a:srgbClr val="2237B4"/>
                </a:solidFill>
              </a:rPr>
              <a:t>Explain your rights as parents and family members to be involved.</a:t>
            </a:r>
            <a:endParaRPr/>
          </a:p>
          <a:p>
            <a:pPr indent="0" lvl="0" marL="0" rtl="0" algn="l">
              <a:spcBef>
                <a:spcPts val="1000"/>
              </a:spcBef>
              <a:spcAft>
                <a:spcPts val="0"/>
              </a:spcAft>
              <a:buSzPts val="16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4"/>
          <p:cNvSpPr txBox="1"/>
          <p:nvPr>
            <p:ph type="title"/>
          </p:nvPr>
        </p:nvSpPr>
        <p:spPr>
          <a:xfrm>
            <a:off x="284812" y="156237"/>
            <a:ext cx="10897849"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See any of our PTO Board Officers for more information….</a:t>
            </a:r>
            <a:endParaRPr/>
          </a:p>
        </p:txBody>
      </p:sp>
      <p:sp>
        <p:nvSpPr>
          <p:cNvPr id="404" name="Google Shape;404;p34"/>
          <p:cNvSpPr txBox="1"/>
          <p:nvPr>
            <p:ph idx="1" type="body"/>
          </p:nvPr>
        </p:nvSpPr>
        <p:spPr>
          <a:xfrm>
            <a:off x="2218544" y="1477037"/>
            <a:ext cx="2743200" cy="434747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sz="2000"/>
              <a:t>President:      Amber Lindsey</a:t>
            </a:r>
            <a:endParaRPr/>
          </a:p>
          <a:p>
            <a:pPr indent="0" lvl="0" marL="0" rtl="0" algn="l">
              <a:spcBef>
                <a:spcPts val="1000"/>
              </a:spcBef>
              <a:spcAft>
                <a:spcPts val="0"/>
              </a:spcAft>
              <a:buSzPts val="1600"/>
              <a:buNone/>
            </a:pPr>
            <a:r>
              <a:t/>
            </a:r>
            <a:endParaRPr sz="2000"/>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Vice President: Sarah Reynolds</a:t>
            </a:r>
            <a:endParaRPr/>
          </a:p>
          <a:p>
            <a:pPr indent="-241300" lvl="0" marL="342900" rtl="0" algn="l">
              <a:spcBef>
                <a:spcPts val="1000"/>
              </a:spcBef>
              <a:spcAft>
                <a:spcPts val="0"/>
              </a:spcAft>
              <a:buSzPts val="1600"/>
              <a:buNone/>
            </a:pPr>
            <a:r>
              <a:t/>
            </a:r>
            <a:endParaRPr sz="2000"/>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Co-Vice President: Catelyn Henderson </a:t>
            </a:r>
            <a:endParaRPr/>
          </a:p>
        </p:txBody>
      </p:sp>
      <p:sp>
        <p:nvSpPr>
          <p:cNvPr id="405" name="Google Shape;405;p34"/>
          <p:cNvSpPr txBox="1"/>
          <p:nvPr>
            <p:ph idx="2" type="body"/>
          </p:nvPr>
        </p:nvSpPr>
        <p:spPr>
          <a:xfrm>
            <a:off x="5089968" y="1477037"/>
            <a:ext cx="2608289" cy="434747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Secretary:       Christy Henson</a:t>
            </a:r>
            <a:endParaRPr/>
          </a:p>
          <a:p>
            <a:pPr indent="0" lvl="0" marL="0" rtl="0" algn="l">
              <a:spcBef>
                <a:spcPts val="1000"/>
              </a:spcBef>
              <a:spcAft>
                <a:spcPts val="0"/>
              </a:spcAft>
              <a:buSzPts val="1600"/>
              <a:buNone/>
            </a:pPr>
            <a:r>
              <a:t/>
            </a:r>
            <a:endParaRPr sz="2000"/>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Treasurer:      Candace Adkins</a:t>
            </a:r>
            <a:endParaRPr/>
          </a:p>
          <a:p>
            <a:pPr indent="-241300" lvl="0" marL="342900" rtl="0" algn="l">
              <a:spcBef>
                <a:spcPts val="1000"/>
              </a:spcBef>
              <a:spcAft>
                <a:spcPts val="0"/>
              </a:spcAft>
              <a:buSzPts val="1600"/>
              <a:buNone/>
            </a:pPr>
            <a:r>
              <a:t/>
            </a:r>
            <a:endParaRPr sz="2000"/>
          </a:p>
          <a:p>
            <a:pPr indent="0" lvl="0" marL="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Co-Treasurer: Shawn Parsons</a:t>
            </a:r>
            <a:endParaRPr/>
          </a:p>
          <a:p>
            <a:pPr indent="-251459" lvl="0" marL="342900" rtl="0" algn="l">
              <a:spcBef>
                <a:spcPts val="1000"/>
              </a:spcBef>
              <a:spcAft>
                <a:spcPts val="0"/>
              </a:spcAft>
              <a:buSzPts val="1440"/>
              <a:buNone/>
            </a:pPr>
            <a:r>
              <a:t/>
            </a:r>
            <a:endParaRPr/>
          </a:p>
        </p:txBody>
      </p:sp>
      <p:pic>
        <p:nvPicPr>
          <p:cNvPr id="406" name="Google Shape;406;p34"/>
          <p:cNvPicPr preferRelativeResize="0"/>
          <p:nvPr/>
        </p:nvPicPr>
        <p:blipFill rotWithShape="1">
          <a:blip r:embed="rId3">
            <a:alphaModFix/>
          </a:blip>
          <a:srcRect b="0" l="0" r="0" t="0"/>
          <a:stretch/>
        </p:blipFill>
        <p:spPr>
          <a:xfrm>
            <a:off x="494675" y="2634052"/>
            <a:ext cx="1595645" cy="1595645"/>
          </a:xfrm>
          <a:prstGeom prst="rect">
            <a:avLst/>
          </a:prstGeom>
          <a:noFill/>
          <a:ln>
            <a:noFill/>
          </a:ln>
        </p:spPr>
      </p:pic>
      <p:pic>
        <p:nvPicPr>
          <p:cNvPr id="407" name="Google Shape;407;p34"/>
          <p:cNvPicPr preferRelativeResize="0"/>
          <p:nvPr/>
        </p:nvPicPr>
        <p:blipFill rotWithShape="1">
          <a:blip r:embed="rId4">
            <a:alphaModFix/>
          </a:blip>
          <a:srcRect b="0" l="0" r="0" t="0"/>
          <a:stretch/>
        </p:blipFill>
        <p:spPr>
          <a:xfrm>
            <a:off x="494674" y="893129"/>
            <a:ext cx="1595645" cy="1601518"/>
          </a:xfrm>
          <a:prstGeom prst="rect">
            <a:avLst/>
          </a:prstGeom>
          <a:noFill/>
          <a:ln>
            <a:noFill/>
          </a:ln>
        </p:spPr>
      </p:pic>
      <p:pic>
        <p:nvPicPr>
          <p:cNvPr id="408" name="Google Shape;408;p34"/>
          <p:cNvPicPr preferRelativeResize="0"/>
          <p:nvPr/>
        </p:nvPicPr>
        <p:blipFill rotWithShape="1">
          <a:blip r:embed="rId5">
            <a:alphaModFix/>
          </a:blip>
          <a:srcRect b="0" l="0" r="0" t="0"/>
          <a:stretch/>
        </p:blipFill>
        <p:spPr>
          <a:xfrm>
            <a:off x="494673" y="4340904"/>
            <a:ext cx="1595645" cy="1596774"/>
          </a:xfrm>
          <a:prstGeom prst="rect">
            <a:avLst/>
          </a:prstGeom>
          <a:noFill/>
          <a:ln>
            <a:noFill/>
          </a:ln>
        </p:spPr>
      </p:pic>
      <p:pic>
        <p:nvPicPr>
          <p:cNvPr id="409" name="Google Shape;409;p34"/>
          <p:cNvPicPr preferRelativeResize="0"/>
          <p:nvPr/>
        </p:nvPicPr>
        <p:blipFill rotWithShape="1">
          <a:blip r:embed="rId6">
            <a:alphaModFix/>
          </a:blip>
          <a:srcRect b="0" l="0" r="0" t="0"/>
          <a:stretch/>
        </p:blipFill>
        <p:spPr>
          <a:xfrm>
            <a:off x="7599344" y="2645295"/>
            <a:ext cx="1372614" cy="1596774"/>
          </a:xfrm>
          <a:prstGeom prst="rect">
            <a:avLst/>
          </a:prstGeom>
          <a:noFill/>
          <a:ln>
            <a:noFill/>
          </a:ln>
        </p:spPr>
      </p:pic>
      <p:pic>
        <p:nvPicPr>
          <p:cNvPr id="410" name="Google Shape;410;p34"/>
          <p:cNvPicPr preferRelativeResize="0"/>
          <p:nvPr/>
        </p:nvPicPr>
        <p:blipFill rotWithShape="1">
          <a:blip r:embed="rId7">
            <a:alphaModFix/>
          </a:blip>
          <a:srcRect b="0" l="0" r="0" t="0"/>
          <a:stretch/>
        </p:blipFill>
        <p:spPr>
          <a:xfrm>
            <a:off x="7599344" y="4392717"/>
            <a:ext cx="1419875" cy="1701732"/>
          </a:xfrm>
          <a:prstGeom prst="rect">
            <a:avLst/>
          </a:prstGeom>
          <a:noFill/>
          <a:ln>
            <a:noFill/>
          </a:ln>
        </p:spPr>
      </p:pic>
      <p:pic>
        <p:nvPicPr>
          <p:cNvPr id="411" name="Google Shape;411;p34"/>
          <p:cNvPicPr preferRelativeResize="0"/>
          <p:nvPr/>
        </p:nvPicPr>
        <p:blipFill rotWithShape="1">
          <a:blip r:embed="rId8">
            <a:alphaModFix/>
          </a:blip>
          <a:srcRect b="0" l="0" r="0" t="0"/>
          <a:stretch/>
        </p:blipFill>
        <p:spPr>
          <a:xfrm>
            <a:off x="7487828" y="899002"/>
            <a:ext cx="1595645" cy="159564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g2759998452f_0_7"/>
          <p:cNvPicPr preferRelativeResize="0"/>
          <p:nvPr/>
        </p:nvPicPr>
        <p:blipFill>
          <a:blip r:embed="rId3">
            <a:alphaModFix/>
          </a:blip>
          <a:stretch>
            <a:fillRect/>
          </a:stretch>
        </p:blipFill>
        <p:spPr>
          <a:xfrm>
            <a:off x="1778650" y="152400"/>
            <a:ext cx="5062347"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652620" y="189471"/>
            <a:ext cx="8596668" cy="88053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will I learn?</a:t>
            </a:r>
            <a:endParaRPr/>
          </a:p>
        </p:txBody>
      </p:sp>
      <p:sp>
        <p:nvSpPr>
          <p:cNvPr id="172" name="Google Shape;172;p4"/>
          <p:cNvSpPr txBox="1"/>
          <p:nvPr/>
        </p:nvSpPr>
        <p:spPr>
          <a:xfrm>
            <a:off x="652620" y="882330"/>
            <a:ext cx="9110133" cy="612475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is a Title I school?</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are my rights?</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can Title I funds be used for?</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How does our school use Title I funds?</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is the School Plan?</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are our school goals?</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is our schoolwide student support system? (Behavior Coach)</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Why attendance is important? (Assistant Principal)</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How do I protect my child’s assigned device?</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How is parent and family engagement funded?</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is the Parent and Family Engagement Policy?</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is the School-Parent Compact?</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How can I participate in a parent collaboration session?</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curriculum does our school use?</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What tests will my child be taking?</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How can I be involved?</a:t>
            </a:r>
            <a:endParaRPr/>
          </a:p>
          <a:p>
            <a:pPr indent="-285750" lvl="0" marL="285750" marR="0" rtl="0" algn="l">
              <a:spcBef>
                <a:spcPts val="0"/>
              </a:spcBef>
              <a:spcAft>
                <a:spcPts val="0"/>
              </a:spcAft>
              <a:buClr>
                <a:srgbClr val="2237B4"/>
              </a:buClr>
              <a:buSzPts val="2200"/>
              <a:buFont typeface="Arial"/>
              <a:buChar char="•"/>
            </a:pPr>
            <a:r>
              <a:rPr b="0" i="0" lang="en-US" sz="2200" u="none" cap="none" strike="noStrike">
                <a:solidFill>
                  <a:srgbClr val="2237B4"/>
                </a:solidFill>
                <a:latin typeface="Trebuchet MS"/>
                <a:ea typeface="Trebuchet MS"/>
                <a:cs typeface="Trebuchet MS"/>
                <a:sym typeface="Trebuchet MS"/>
              </a:rPr>
              <a:t>Who can I see for more information about PTO?</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is a Title I school?</a:t>
            </a:r>
            <a:endParaRPr/>
          </a:p>
        </p:txBody>
      </p:sp>
      <p:sp>
        <p:nvSpPr>
          <p:cNvPr id="178" name="Google Shape;178;p5"/>
          <p:cNvSpPr txBox="1"/>
          <p:nvPr>
            <p:ph idx="1" type="body"/>
          </p:nvPr>
        </p:nvSpPr>
        <p:spPr>
          <a:xfrm>
            <a:off x="677325" y="1676400"/>
            <a:ext cx="8957700" cy="4504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solidFill>
                  <a:srgbClr val="2237B4"/>
                </a:solidFill>
              </a:rPr>
              <a:t>Title I was passed in 1965 under the Elementary and Secondary Education Act (ESEA). It is the largest federal assistance program for our nation’s schools. </a:t>
            </a:r>
            <a:endParaRPr/>
          </a:p>
          <a:p>
            <a:pPr indent="-342900" lvl="0" marL="342900" rtl="0" algn="l">
              <a:spcBef>
                <a:spcPts val="1000"/>
              </a:spcBef>
              <a:spcAft>
                <a:spcPts val="0"/>
              </a:spcAft>
              <a:buSzPts val="1760"/>
              <a:buChar char="►"/>
            </a:pPr>
            <a:r>
              <a:rPr lang="en-US" sz="2200">
                <a:solidFill>
                  <a:srgbClr val="2237B4"/>
                </a:solidFill>
              </a:rPr>
              <a:t>Title I schools receive extra funding (Title I dollars) from the federal government. These dollars are used to:</a:t>
            </a:r>
            <a:endParaRPr/>
          </a:p>
          <a:p>
            <a:pPr indent="-228600" lvl="3" marL="1600200" rtl="0" algn="l">
              <a:spcBef>
                <a:spcPts val="1000"/>
              </a:spcBef>
              <a:spcAft>
                <a:spcPts val="0"/>
              </a:spcAft>
              <a:buSzPts val="1600"/>
              <a:buFont typeface="Arial"/>
              <a:buChar char="•"/>
            </a:pPr>
            <a:r>
              <a:rPr lang="en-US" sz="2000">
                <a:solidFill>
                  <a:srgbClr val="2237B4"/>
                </a:solidFill>
              </a:rPr>
              <a:t>identify students experiencing academic difficulties and provide assistance to help these students</a:t>
            </a:r>
            <a:endParaRPr/>
          </a:p>
          <a:p>
            <a:pPr indent="-228600" lvl="3" marL="1600200" rtl="0" algn="l">
              <a:spcBef>
                <a:spcPts val="1000"/>
              </a:spcBef>
              <a:spcAft>
                <a:spcPts val="0"/>
              </a:spcAft>
              <a:buSzPts val="1600"/>
              <a:buFont typeface="Arial"/>
              <a:buChar char="•"/>
            </a:pPr>
            <a:r>
              <a:rPr lang="en-US" sz="2000">
                <a:solidFill>
                  <a:srgbClr val="2237B4"/>
                </a:solidFill>
              </a:rPr>
              <a:t>purchase additional staff, programs, materials, and/or supplies</a:t>
            </a:r>
            <a:endParaRPr/>
          </a:p>
          <a:p>
            <a:pPr indent="-228600" lvl="3" marL="1600200" rtl="0" algn="l">
              <a:spcBef>
                <a:spcPts val="1000"/>
              </a:spcBef>
              <a:spcAft>
                <a:spcPts val="0"/>
              </a:spcAft>
              <a:buSzPts val="1600"/>
              <a:buFont typeface="Arial"/>
              <a:buChar char="•"/>
            </a:pPr>
            <a:r>
              <a:rPr lang="en-US" sz="2000">
                <a:solidFill>
                  <a:srgbClr val="2237B4"/>
                </a:solidFill>
              </a:rPr>
              <a:t>conduct parent and family engagement meetings, trainings, events, and/or activities</a:t>
            </a:r>
            <a:endParaRPr/>
          </a:p>
          <a:p>
            <a:pPr indent="-184150" lvl="1" marL="742950" rtl="0" algn="l">
              <a:spcBef>
                <a:spcPts val="1000"/>
              </a:spcBef>
              <a:spcAft>
                <a:spcPts val="0"/>
              </a:spcAft>
              <a:buSzPts val="1600"/>
              <a:buNone/>
            </a:pPr>
            <a:r>
              <a:t/>
            </a:r>
            <a:endParaRPr sz="2000">
              <a:solidFill>
                <a:srgbClr val="2237B4"/>
              </a:solidFill>
            </a:endParaRPr>
          </a:p>
        </p:txBody>
      </p:sp>
      <p:sp>
        <p:nvSpPr>
          <p:cNvPr id="179" name="Google Shape;179;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ph type="title"/>
          </p:nvPr>
        </p:nvSpPr>
        <p:spPr>
          <a:xfrm>
            <a:off x="677334" y="609600"/>
            <a:ext cx="8596668" cy="914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are my rights?</a:t>
            </a:r>
            <a:endParaRPr/>
          </a:p>
        </p:txBody>
      </p:sp>
      <p:sp>
        <p:nvSpPr>
          <p:cNvPr id="185" name="Google Shape;185;p6"/>
          <p:cNvSpPr txBox="1"/>
          <p:nvPr>
            <p:ph idx="1" type="body"/>
          </p:nvPr>
        </p:nvSpPr>
        <p:spPr>
          <a:xfrm>
            <a:off x="307109" y="1845733"/>
            <a:ext cx="9827400" cy="4775700"/>
          </a:xfrm>
          <a:prstGeom prst="rect">
            <a:avLst/>
          </a:prstGeom>
          <a:noFill/>
          <a:ln>
            <a:noFill/>
          </a:ln>
        </p:spPr>
        <p:txBody>
          <a:bodyPr anchorCtr="0" anchor="t" bIns="45700" lIns="91425" spcFirstLastPara="1" rIns="91425" wrap="square" tIns="45700">
            <a:normAutofit fontScale="92500"/>
          </a:bodyPr>
          <a:lstStyle/>
          <a:p>
            <a:pPr indent="-334518" lvl="0" marL="342900" rtl="0" algn="l">
              <a:spcBef>
                <a:spcPts val="0"/>
              </a:spcBef>
              <a:spcAft>
                <a:spcPts val="0"/>
              </a:spcAft>
              <a:buSzPct val="80000"/>
              <a:buChar char="►"/>
            </a:pPr>
            <a:r>
              <a:rPr lang="en-US" sz="2200">
                <a:solidFill>
                  <a:srgbClr val="2237B4"/>
                </a:solidFill>
              </a:rPr>
              <a:t>The families and parents of Title I students have a right, by law, to:</a:t>
            </a:r>
            <a:endParaRPr/>
          </a:p>
          <a:p>
            <a:pPr indent="-220217" lvl="3" marL="1600200" rtl="0" algn="l">
              <a:spcBef>
                <a:spcPts val="1000"/>
              </a:spcBef>
              <a:spcAft>
                <a:spcPts val="0"/>
              </a:spcAft>
              <a:buSzPct val="80000"/>
              <a:buFont typeface="Arial"/>
              <a:buChar char="•"/>
            </a:pPr>
            <a:r>
              <a:rPr lang="en-US" sz="2200">
                <a:solidFill>
                  <a:srgbClr val="2237B4"/>
                </a:solidFill>
              </a:rPr>
              <a:t>Be involved in decisions made at both the school and district level </a:t>
            </a:r>
            <a:endParaRPr/>
          </a:p>
          <a:p>
            <a:pPr indent="-220217" lvl="3" marL="1600200" rtl="0" algn="l">
              <a:spcBef>
                <a:spcPts val="1000"/>
              </a:spcBef>
              <a:spcAft>
                <a:spcPts val="0"/>
              </a:spcAft>
              <a:buSzPct val="80000"/>
              <a:buFont typeface="Arial"/>
              <a:buChar char="•"/>
            </a:pPr>
            <a:r>
              <a:rPr lang="en-US" sz="2200">
                <a:solidFill>
                  <a:srgbClr val="2237B4"/>
                </a:solidFill>
              </a:rPr>
              <a:t>Be provided with information on your child’s level of achievement on tests in reading/language arts, writing, mathematics, and science</a:t>
            </a:r>
            <a:endParaRPr/>
          </a:p>
          <a:p>
            <a:pPr indent="-220217" lvl="3" marL="1600200" rtl="0" algn="l">
              <a:spcBef>
                <a:spcPts val="1000"/>
              </a:spcBef>
              <a:spcAft>
                <a:spcPts val="0"/>
              </a:spcAft>
              <a:buSzPct val="80000"/>
              <a:buFont typeface="Arial"/>
              <a:buChar char="•"/>
            </a:pPr>
            <a:r>
              <a:rPr lang="en-US" sz="2200">
                <a:solidFill>
                  <a:srgbClr val="2237B4"/>
                </a:solidFill>
              </a:rPr>
              <a:t>Request and receive information on the qualifications of your child’s teacher and paraprofessionals who are working with your child </a:t>
            </a:r>
            <a:endParaRPr/>
          </a:p>
          <a:p>
            <a:pPr indent="-220217" lvl="3" marL="1600200" rtl="0" algn="l">
              <a:spcBef>
                <a:spcPts val="1000"/>
              </a:spcBef>
              <a:spcAft>
                <a:spcPts val="0"/>
              </a:spcAft>
              <a:buSzPct val="80000"/>
              <a:buFont typeface="Arial"/>
              <a:buChar char="•"/>
            </a:pPr>
            <a:r>
              <a:rPr lang="en-US" sz="2200">
                <a:solidFill>
                  <a:srgbClr val="2237B4"/>
                </a:solidFill>
              </a:rPr>
              <a:t>Request opportunities for regular meetings to formulate suggestions and to participate, as appropriate, in decisions about the education of your child. The school is required to respond to any such suggestions as soon as practicably possible.</a:t>
            </a:r>
            <a:endParaRPr/>
          </a:p>
          <a:p>
            <a:pPr indent="-241300" lvl="0" marL="342900" rtl="0" algn="l">
              <a:spcBef>
                <a:spcPts val="1000"/>
              </a:spcBef>
              <a:spcAft>
                <a:spcPts val="0"/>
              </a:spcAft>
              <a:buSzPct val="80000"/>
              <a:buNone/>
            </a:pPr>
            <a:r>
              <a:t/>
            </a:r>
            <a:endParaRPr sz="2000">
              <a:solidFill>
                <a:srgbClr val="2237B4"/>
              </a:solidFill>
            </a:endParaRPr>
          </a:p>
          <a:p>
            <a:pPr indent="-251459" lvl="0" marL="342900" rtl="0" algn="l">
              <a:spcBef>
                <a:spcPts val="1000"/>
              </a:spcBef>
              <a:spcAft>
                <a:spcPts val="0"/>
              </a:spcAft>
              <a:buSzPct val="79999"/>
              <a:buNone/>
            </a:pPr>
            <a:r>
              <a:t/>
            </a:r>
            <a:endParaRPr/>
          </a:p>
        </p:txBody>
      </p:sp>
      <p:sp>
        <p:nvSpPr>
          <p:cNvPr id="186" name="Google Shape;18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rPr>
              <a:t>What can Title I funds be used for?</a:t>
            </a:r>
            <a:endParaRPr/>
          </a:p>
        </p:txBody>
      </p:sp>
      <p:sp>
        <p:nvSpPr>
          <p:cNvPr id="192" name="Google Shape;192;p7"/>
          <p:cNvSpPr txBox="1"/>
          <p:nvPr>
            <p:ph idx="1" type="body"/>
          </p:nvPr>
        </p:nvSpPr>
        <p:spPr>
          <a:xfrm>
            <a:off x="677334" y="1930401"/>
            <a:ext cx="8596668" cy="411096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solidFill>
                  <a:srgbClr val="2237B4"/>
                </a:solidFill>
              </a:rPr>
              <a:t>In general, Title I funds may be used for:</a:t>
            </a:r>
            <a:endParaRPr/>
          </a:p>
          <a:p>
            <a:pPr indent="-228600" lvl="3" marL="1600200" rtl="0" algn="l">
              <a:spcBef>
                <a:spcPts val="1000"/>
              </a:spcBef>
              <a:spcAft>
                <a:spcPts val="0"/>
              </a:spcAft>
              <a:buSzPts val="1600"/>
              <a:buFont typeface="Arial"/>
              <a:buChar char="•"/>
            </a:pPr>
            <a:r>
              <a:rPr lang="en-US" sz="2000">
                <a:solidFill>
                  <a:srgbClr val="2237B4"/>
                </a:solidFill>
              </a:rPr>
              <a:t>smaller class sizes </a:t>
            </a:r>
            <a:endParaRPr/>
          </a:p>
          <a:p>
            <a:pPr indent="-228600" lvl="3" marL="1600200" rtl="0" algn="l">
              <a:spcBef>
                <a:spcPts val="1000"/>
              </a:spcBef>
              <a:spcAft>
                <a:spcPts val="0"/>
              </a:spcAft>
              <a:buSzPts val="1600"/>
              <a:buFont typeface="Arial"/>
              <a:buChar char="•"/>
            </a:pPr>
            <a:r>
              <a:rPr lang="en-US" sz="2000">
                <a:solidFill>
                  <a:srgbClr val="2237B4"/>
                </a:solidFill>
              </a:rPr>
              <a:t>additional teachers and paraprofessionals</a:t>
            </a:r>
            <a:endParaRPr/>
          </a:p>
          <a:p>
            <a:pPr indent="-228600" lvl="3" marL="1600200" rtl="0" algn="l">
              <a:spcBef>
                <a:spcPts val="1000"/>
              </a:spcBef>
              <a:spcAft>
                <a:spcPts val="0"/>
              </a:spcAft>
              <a:buSzPts val="1600"/>
              <a:buFont typeface="Arial"/>
              <a:buChar char="•"/>
            </a:pPr>
            <a:r>
              <a:rPr lang="en-US" sz="2000">
                <a:solidFill>
                  <a:srgbClr val="2237B4"/>
                </a:solidFill>
              </a:rPr>
              <a:t>additional training for school staff</a:t>
            </a:r>
            <a:endParaRPr/>
          </a:p>
          <a:p>
            <a:pPr indent="-228600" lvl="3" marL="1600200" rtl="0" algn="l">
              <a:spcBef>
                <a:spcPts val="1000"/>
              </a:spcBef>
              <a:spcAft>
                <a:spcPts val="0"/>
              </a:spcAft>
              <a:buSzPts val="1600"/>
              <a:buFont typeface="Arial"/>
              <a:buChar char="•"/>
            </a:pPr>
            <a:r>
              <a:rPr lang="en-US" sz="2000">
                <a:solidFill>
                  <a:srgbClr val="2237B4"/>
                </a:solidFill>
              </a:rPr>
              <a:t>extra time for instruction (before and/or after school programs)</a:t>
            </a:r>
            <a:endParaRPr/>
          </a:p>
          <a:p>
            <a:pPr indent="-228600" lvl="3" marL="1600200" rtl="0" algn="l">
              <a:spcBef>
                <a:spcPts val="1000"/>
              </a:spcBef>
              <a:spcAft>
                <a:spcPts val="0"/>
              </a:spcAft>
              <a:buSzPts val="1600"/>
              <a:buFont typeface="Arial"/>
              <a:buChar char="•"/>
            </a:pPr>
            <a:r>
              <a:rPr lang="en-US" sz="2000">
                <a:solidFill>
                  <a:srgbClr val="2237B4"/>
                </a:solidFill>
              </a:rPr>
              <a:t>parent and family engagement activities</a:t>
            </a:r>
            <a:endParaRPr/>
          </a:p>
          <a:p>
            <a:pPr indent="-228600" lvl="3" marL="1600200" rtl="0" algn="l">
              <a:spcBef>
                <a:spcPts val="1000"/>
              </a:spcBef>
              <a:spcAft>
                <a:spcPts val="0"/>
              </a:spcAft>
              <a:buSzPts val="1600"/>
              <a:buFont typeface="Arial"/>
              <a:buChar char="•"/>
            </a:pPr>
            <a:r>
              <a:rPr lang="en-US" sz="2000">
                <a:solidFill>
                  <a:srgbClr val="2237B4"/>
                </a:solidFill>
              </a:rPr>
              <a:t>a variety of supplemental teaching materials, equipment, and technology</a:t>
            </a:r>
            <a:endParaRPr/>
          </a:p>
          <a:p>
            <a:pPr indent="-204469" lvl="1" marL="742950" rtl="0" algn="l">
              <a:spcBef>
                <a:spcPts val="1000"/>
              </a:spcBef>
              <a:spcAft>
                <a:spcPts val="0"/>
              </a:spcAft>
              <a:buSzPts val="1280"/>
              <a:buNone/>
            </a:pPr>
            <a:r>
              <a:t/>
            </a:r>
            <a:endParaRPr/>
          </a:p>
        </p:txBody>
      </p:sp>
      <p:sp>
        <p:nvSpPr>
          <p:cNvPr id="193" name="Google Shape;193;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type="title"/>
          </p:nvPr>
        </p:nvSpPr>
        <p:spPr>
          <a:xfrm>
            <a:off x="677334" y="609600"/>
            <a:ext cx="8596668" cy="724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237B4"/>
              </a:buClr>
              <a:buSzPts val="3600"/>
              <a:buFont typeface="Trebuchet MS"/>
              <a:buNone/>
            </a:pPr>
            <a:r>
              <a:rPr b="1" lang="en-US">
                <a:solidFill>
                  <a:srgbClr val="2237B4"/>
                </a:solidFill>
                <a:highlight>
                  <a:srgbClr val="C0C0C0"/>
                </a:highlight>
              </a:rPr>
              <a:t>How does our school use Title I funds?</a:t>
            </a:r>
            <a:endParaRPr/>
          </a:p>
        </p:txBody>
      </p:sp>
      <p:sp>
        <p:nvSpPr>
          <p:cNvPr id="199" name="Google Shape;199;p8"/>
          <p:cNvSpPr txBox="1"/>
          <p:nvPr>
            <p:ph idx="1" type="body"/>
          </p:nvPr>
        </p:nvSpPr>
        <p:spPr>
          <a:xfrm>
            <a:off x="256301" y="1592325"/>
            <a:ext cx="10488300" cy="4707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solidFill>
                  <a:srgbClr val="2237B4"/>
                </a:solidFill>
              </a:rPr>
              <a:t>For </a:t>
            </a:r>
            <a:r>
              <a:rPr b="1" lang="en-US" sz="2000">
                <a:solidFill>
                  <a:srgbClr val="2237B4"/>
                </a:solidFill>
              </a:rPr>
              <a:t>2023-2024</a:t>
            </a:r>
            <a:r>
              <a:rPr lang="en-US" sz="2000">
                <a:solidFill>
                  <a:srgbClr val="2237B4"/>
                </a:solidFill>
              </a:rPr>
              <a:t>, our school was allotted approximately </a:t>
            </a:r>
            <a:r>
              <a:rPr b="1" lang="en-US" sz="2000">
                <a:solidFill>
                  <a:srgbClr val="2237B4"/>
                </a:solidFill>
              </a:rPr>
              <a:t>$</a:t>
            </a:r>
            <a:r>
              <a:rPr lang="en-US"/>
              <a:t>227,860.00</a:t>
            </a:r>
            <a:r>
              <a:rPr lang="en-US" sz="2000"/>
              <a:t> </a:t>
            </a:r>
            <a:r>
              <a:rPr lang="en-US" sz="2000">
                <a:solidFill>
                  <a:srgbClr val="2237B4"/>
                </a:solidFill>
              </a:rPr>
              <a:t>in Title I </a:t>
            </a:r>
            <a:endParaRPr sz="2000">
              <a:solidFill>
                <a:srgbClr val="2237B4"/>
              </a:solidFill>
            </a:endParaRPr>
          </a:p>
          <a:p>
            <a:pPr indent="0" lvl="0" marL="342900" rtl="0" algn="l">
              <a:spcBef>
                <a:spcPts val="0"/>
              </a:spcBef>
              <a:spcAft>
                <a:spcPts val="0"/>
              </a:spcAft>
              <a:buNone/>
            </a:pPr>
            <a:r>
              <a:rPr lang="en-US" sz="2000">
                <a:solidFill>
                  <a:srgbClr val="2237B4"/>
                </a:solidFill>
              </a:rPr>
              <a:t>funding. </a:t>
            </a:r>
            <a:endParaRPr/>
          </a:p>
          <a:p>
            <a:pPr indent="-342900" lvl="0" marL="342900" rtl="0" algn="l">
              <a:spcBef>
                <a:spcPts val="1000"/>
              </a:spcBef>
              <a:spcAft>
                <a:spcPts val="0"/>
              </a:spcAft>
              <a:buSzPts val="1600"/>
              <a:buChar char="►"/>
            </a:pPr>
            <a:r>
              <a:rPr lang="en-US" sz="2000">
                <a:solidFill>
                  <a:srgbClr val="2237B4"/>
                </a:solidFill>
              </a:rPr>
              <a:t>We developed a </a:t>
            </a:r>
            <a:r>
              <a:rPr b="1" lang="en-US" sz="2000">
                <a:solidFill>
                  <a:srgbClr val="2237B4"/>
                </a:solidFill>
              </a:rPr>
              <a:t>Schoolwide Program</a:t>
            </a:r>
            <a:r>
              <a:rPr lang="en-US" sz="2000">
                <a:solidFill>
                  <a:srgbClr val="2237B4"/>
                </a:solidFill>
              </a:rPr>
              <a:t>, which means we plan to spend our funds                          on the following:</a:t>
            </a:r>
            <a:endParaRPr/>
          </a:p>
          <a:p>
            <a:pPr indent="-228600" lvl="3" marL="1600200" rtl="0" algn="l">
              <a:spcBef>
                <a:spcPts val="1000"/>
              </a:spcBef>
              <a:spcAft>
                <a:spcPts val="0"/>
              </a:spcAft>
              <a:buSzPts val="1280"/>
              <a:buFont typeface="Arial"/>
              <a:buChar char="•"/>
            </a:pPr>
            <a:r>
              <a:rPr b="1" lang="en-US" sz="1600">
                <a:solidFill>
                  <a:srgbClr val="2237B4"/>
                </a:solidFill>
              </a:rPr>
              <a:t>Supplemental staff:</a:t>
            </a:r>
            <a:endParaRPr/>
          </a:p>
          <a:p>
            <a:pPr indent="-228600" lvl="4" marL="2057400" rtl="0" algn="l">
              <a:spcBef>
                <a:spcPts val="1000"/>
              </a:spcBef>
              <a:spcAft>
                <a:spcPts val="0"/>
              </a:spcAft>
              <a:buSzPts val="1280"/>
              <a:buFont typeface="Courier New"/>
              <a:buChar char="o"/>
            </a:pPr>
            <a:r>
              <a:rPr lang="en-US" sz="1600">
                <a:solidFill>
                  <a:srgbClr val="2237B4"/>
                </a:solidFill>
              </a:rPr>
              <a:t>Behavior Coach</a:t>
            </a:r>
            <a:endParaRPr/>
          </a:p>
          <a:p>
            <a:pPr indent="-228600" lvl="4" marL="2057400" rtl="0" algn="l">
              <a:spcBef>
                <a:spcPts val="1000"/>
              </a:spcBef>
              <a:spcAft>
                <a:spcPts val="0"/>
              </a:spcAft>
              <a:buSzPts val="1280"/>
              <a:buFont typeface="Courier New"/>
              <a:buChar char="o"/>
            </a:pPr>
            <a:r>
              <a:rPr lang="en-US" sz="1600">
                <a:solidFill>
                  <a:srgbClr val="2237B4"/>
                </a:solidFill>
              </a:rPr>
              <a:t>Instructional Coach</a:t>
            </a:r>
            <a:endParaRPr/>
          </a:p>
          <a:p>
            <a:pPr indent="-228600" lvl="4" marL="2057400" rtl="0" algn="l">
              <a:spcBef>
                <a:spcPts val="1000"/>
              </a:spcBef>
              <a:spcAft>
                <a:spcPts val="0"/>
              </a:spcAft>
              <a:buSzPts val="1280"/>
              <a:buFont typeface="Courier New"/>
              <a:buChar char="o"/>
            </a:pPr>
            <a:r>
              <a:rPr lang="en-US" sz="1600">
                <a:solidFill>
                  <a:srgbClr val="2237B4"/>
                </a:solidFill>
              </a:rPr>
              <a:t>Educational Assistants</a:t>
            </a:r>
            <a:endParaRPr/>
          </a:p>
          <a:p>
            <a:pPr indent="-228600" lvl="4" marL="2057400" rtl="0" algn="l">
              <a:spcBef>
                <a:spcPts val="1000"/>
              </a:spcBef>
              <a:spcAft>
                <a:spcPts val="0"/>
              </a:spcAft>
              <a:buSzPts val="1280"/>
              <a:buFont typeface="Courier New"/>
              <a:buChar char="o"/>
            </a:pPr>
            <a:r>
              <a:rPr lang="en-US" sz="1600">
                <a:solidFill>
                  <a:srgbClr val="2237B4"/>
                </a:solidFill>
              </a:rPr>
              <a:t>Leader In Me Social/Emotional Curriculum</a:t>
            </a:r>
            <a:endParaRPr/>
          </a:p>
          <a:p>
            <a:pPr indent="0" lvl="4" marL="920750" rtl="0" algn="l">
              <a:spcBef>
                <a:spcPts val="1000"/>
              </a:spcBef>
              <a:spcAft>
                <a:spcPts val="0"/>
              </a:spcAft>
              <a:buSzPts val="1440"/>
              <a:buNone/>
            </a:pPr>
            <a:r>
              <a:t/>
            </a:r>
            <a:endParaRPr sz="1800">
              <a:solidFill>
                <a:srgbClr val="2237B4"/>
              </a:solidFill>
            </a:endParaRPr>
          </a:p>
        </p:txBody>
      </p:sp>
      <p:sp>
        <p:nvSpPr>
          <p:cNvPr id="200" name="Google Shape;200;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2020-07-16T20:14:22Z</dcterms:created>
  <dc:creator>CHERYL MARTIN</dc:creator>
</cp:coreProperties>
</file>